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56" r:id="rId3"/>
    <p:sldId id="257" r:id="rId4"/>
    <p:sldId id="258" r:id="rId5"/>
    <p:sldId id="259" r:id="rId6"/>
    <p:sldId id="260" r:id="rId7"/>
    <p:sldId id="262" r:id="rId8"/>
    <p:sldId id="263" r:id="rId9"/>
    <p:sldId id="264" r:id="rId10"/>
    <p:sldId id="265" r:id="rId11"/>
    <p:sldId id="266" r:id="rId12"/>
    <p:sldId id="267" r:id="rId13"/>
    <p:sldId id="268" r:id="rId14"/>
    <p:sldId id="270" r:id="rId15"/>
    <p:sldId id="275" r:id="rId16"/>
    <p:sldId id="272" r:id="rId17"/>
    <p:sldId id="276" r:id="rId18"/>
    <p:sldId id="279" r:id="rId19"/>
    <p:sldId id="280" r:id="rId20"/>
    <p:sldId id="282" r:id="rId21"/>
    <p:sldId id="281" r:id="rId22"/>
    <p:sldId id="277" r:id="rId23"/>
    <p:sldId id="283" r:id="rId24"/>
    <p:sldId id="284" r:id="rId25"/>
    <p:sldId id="285" r:id="rId26"/>
    <p:sldId id="286" r:id="rId27"/>
    <p:sldId id="287" r:id="rId28"/>
    <p:sldId id="288" r:id="rId29"/>
    <p:sldId id="289" r:id="rId30"/>
    <p:sldId id="278" r:id="rId31"/>
    <p:sldId id="290" r:id="rId32"/>
    <p:sldId id="291" r:id="rId33"/>
    <p:sldId id="292" r:id="rId34"/>
    <p:sldId id="273" r:id="rId35"/>
    <p:sldId id="274" r:id="rId36"/>
    <p:sldId id="271" r:id="rId37"/>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590" autoAdjust="0"/>
  </p:normalViewPr>
  <p:slideViewPr>
    <p:cSldViewPr>
      <p:cViewPr varScale="1">
        <p:scale>
          <a:sx n="44" d="100"/>
          <a:sy n="44" d="100"/>
        </p:scale>
        <p:origin x="-1266" y="-96"/>
      </p:cViewPr>
      <p:guideLst>
        <p:guide orient="horz" pos="2160"/>
        <p:guide pos="2880"/>
      </p:guideLst>
    </p:cSldViewPr>
  </p:slideViewPr>
  <p:notesTextViewPr>
    <p:cViewPr>
      <p:scale>
        <a:sx n="1" d="1"/>
        <a:sy n="1" d="1"/>
      </p:scale>
      <p:origin x="0" y="0"/>
    </p:cViewPr>
  </p:notesTextViewPr>
  <p:sorterViewPr>
    <p:cViewPr>
      <p:scale>
        <a:sx n="40" d="100"/>
        <a:sy n="4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6"/>
            <a:ext cx="7772400" cy="1470025"/>
          </a:xfrm>
        </p:spPr>
        <p:txBody>
          <a:bodyPr/>
          <a:lstStyle/>
          <a:p>
            <a:r>
              <a:rPr lang="es-ES" smtClean="0"/>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AR"/>
          </a:p>
        </p:txBody>
      </p:sp>
      <p:sp>
        <p:nvSpPr>
          <p:cNvPr id="4" name="3 Marcador de fecha"/>
          <p:cNvSpPr>
            <a:spLocks noGrp="1"/>
          </p:cNvSpPr>
          <p:nvPr>
            <p:ph type="dt" sz="half" idx="10"/>
          </p:nvPr>
        </p:nvSpPr>
        <p:spPr/>
        <p:txBody>
          <a:bodyPr/>
          <a:lstStyle/>
          <a:p>
            <a:fld id="{2F647302-D233-4D89-9A66-877EC74B7EFA}" type="datetimeFigureOut">
              <a:rPr lang="es-AR" smtClean="0"/>
              <a:pPr/>
              <a:t>28/04/2014</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569EEAEF-005E-4229-BB0D-B9F0FBD94788}" type="slidenum">
              <a:rPr lang="es-AR" smtClean="0"/>
              <a:pPr/>
              <a:t>‹#›</a:t>
            </a:fld>
            <a:endParaRPr lang="es-AR"/>
          </a:p>
        </p:txBody>
      </p:sp>
    </p:spTree>
    <p:extLst>
      <p:ext uri="{BB962C8B-B14F-4D97-AF65-F5344CB8AC3E}">
        <p14:creationId xmlns="" xmlns:p14="http://schemas.microsoft.com/office/powerpoint/2010/main" val="1486388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2F647302-D233-4D89-9A66-877EC74B7EFA}" type="datetimeFigureOut">
              <a:rPr lang="es-AR" smtClean="0"/>
              <a:pPr/>
              <a:t>28/04/2014</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569EEAEF-005E-4229-BB0D-B9F0FBD94788}" type="slidenum">
              <a:rPr lang="es-AR" smtClean="0"/>
              <a:pPr/>
              <a:t>‹#›</a:t>
            </a:fld>
            <a:endParaRPr lang="es-AR"/>
          </a:p>
        </p:txBody>
      </p:sp>
    </p:spTree>
    <p:extLst>
      <p:ext uri="{BB962C8B-B14F-4D97-AF65-F5344CB8AC3E}">
        <p14:creationId xmlns="" xmlns:p14="http://schemas.microsoft.com/office/powerpoint/2010/main" val="2282590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2057400" cy="5851525"/>
          </a:xfrm>
        </p:spPr>
        <p:txBody>
          <a:bodyPr vert="eaVert"/>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457200" y="274639"/>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2F647302-D233-4D89-9A66-877EC74B7EFA}" type="datetimeFigureOut">
              <a:rPr lang="es-AR" smtClean="0"/>
              <a:pPr/>
              <a:t>28/04/2014</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569EEAEF-005E-4229-BB0D-B9F0FBD94788}" type="slidenum">
              <a:rPr lang="es-AR" smtClean="0"/>
              <a:pPr/>
              <a:t>‹#›</a:t>
            </a:fld>
            <a:endParaRPr lang="es-AR"/>
          </a:p>
        </p:txBody>
      </p:sp>
    </p:spTree>
    <p:extLst>
      <p:ext uri="{BB962C8B-B14F-4D97-AF65-F5344CB8AC3E}">
        <p14:creationId xmlns="" xmlns:p14="http://schemas.microsoft.com/office/powerpoint/2010/main" val="3483042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2F647302-D233-4D89-9A66-877EC74B7EFA}" type="datetimeFigureOut">
              <a:rPr lang="es-AR" smtClean="0"/>
              <a:pPr/>
              <a:t>28/04/2014</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569EEAEF-005E-4229-BB0D-B9F0FBD94788}" type="slidenum">
              <a:rPr lang="es-AR" smtClean="0"/>
              <a:pPr/>
              <a:t>‹#›</a:t>
            </a:fld>
            <a:endParaRPr lang="es-AR"/>
          </a:p>
        </p:txBody>
      </p:sp>
    </p:spTree>
    <p:extLst>
      <p:ext uri="{BB962C8B-B14F-4D97-AF65-F5344CB8AC3E}">
        <p14:creationId xmlns="" xmlns:p14="http://schemas.microsoft.com/office/powerpoint/2010/main" val="2328174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F647302-D233-4D89-9A66-877EC74B7EFA}" type="datetimeFigureOut">
              <a:rPr lang="es-AR" smtClean="0"/>
              <a:pPr/>
              <a:t>28/04/2014</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569EEAEF-005E-4229-BB0D-B9F0FBD94788}" type="slidenum">
              <a:rPr lang="es-AR" smtClean="0"/>
              <a:pPr/>
              <a:t>‹#›</a:t>
            </a:fld>
            <a:endParaRPr lang="es-AR"/>
          </a:p>
        </p:txBody>
      </p:sp>
    </p:spTree>
    <p:extLst>
      <p:ext uri="{BB962C8B-B14F-4D97-AF65-F5344CB8AC3E}">
        <p14:creationId xmlns="" xmlns:p14="http://schemas.microsoft.com/office/powerpoint/2010/main" val="1583761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fecha"/>
          <p:cNvSpPr>
            <a:spLocks noGrp="1"/>
          </p:cNvSpPr>
          <p:nvPr>
            <p:ph type="dt" sz="half" idx="10"/>
          </p:nvPr>
        </p:nvSpPr>
        <p:spPr/>
        <p:txBody>
          <a:bodyPr/>
          <a:lstStyle/>
          <a:p>
            <a:fld id="{2F647302-D233-4D89-9A66-877EC74B7EFA}" type="datetimeFigureOut">
              <a:rPr lang="es-AR" smtClean="0"/>
              <a:pPr/>
              <a:t>28/04/2014</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569EEAEF-005E-4229-BB0D-B9F0FBD94788}" type="slidenum">
              <a:rPr lang="es-AR" smtClean="0"/>
              <a:pPr/>
              <a:t>‹#›</a:t>
            </a:fld>
            <a:endParaRPr lang="es-AR"/>
          </a:p>
        </p:txBody>
      </p:sp>
    </p:spTree>
    <p:extLst>
      <p:ext uri="{BB962C8B-B14F-4D97-AF65-F5344CB8AC3E}">
        <p14:creationId xmlns="" xmlns:p14="http://schemas.microsoft.com/office/powerpoint/2010/main" val="2198392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texto"/>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6 Marcador de fecha"/>
          <p:cNvSpPr>
            <a:spLocks noGrp="1"/>
          </p:cNvSpPr>
          <p:nvPr>
            <p:ph type="dt" sz="half" idx="10"/>
          </p:nvPr>
        </p:nvSpPr>
        <p:spPr/>
        <p:txBody>
          <a:bodyPr/>
          <a:lstStyle/>
          <a:p>
            <a:fld id="{2F647302-D233-4D89-9A66-877EC74B7EFA}" type="datetimeFigureOut">
              <a:rPr lang="es-AR" smtClean="0"/>
              <a:pPr/>
              <a:t>28/04/2014</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569EEAEF-005E-4229-BB0D-B9F0FBD94788}" type="slidenum">
              <a:rPr lang="es-AR" smtClean="0"/>
              <a:pPr/>
              <a:t>‹#›</a:t>
            </a:fld>
            <a:endParaRPr lang="es-AR"/>
          </a:p>
        </p:txBody>
      </p:sp>
    </p:spTree>
    <p:extLst>
      <p:ext uri="{BB962C8B-B14F-4D97-AF65-F5344CB8AC3E}">
        <p14:creationId xmlns="" xmlns:p14="http://schemas.microsoft.com/office/powerpoint/2010/main" val="142920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fecha"/>
          <p:cNvSpPr>
            <a:spLocks noGrp="1"/>
          </p:cNvSpPr>
          <p:nvPr>
            <p:ph type="dt" sz="half" idx="10"/>
          </p:nvPr>
        </p:nvSpPr>
        <p:spPr/>
        <p:txBody>
          <a:bodyPr/>
          <a:lstStyle/>
          <a:p>
            <a:fld id="{2F647302-D233-4D89-9A66-877EC74B7EFA}" type="datetimeFigureOut">
              <a:rPr lang="es-AR" smtClean="0"/>
              <a:pPr/>
              <a:t>28/04/2014</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569EEAEF-005E-4229-BB0D-B9F0FBD94788}" type="slidenum">
              <a:rPr lang="es-AR" smtClean="0"/>
              <a:pPr/>
              <a:t>‹#›</a:t>
            </a:fld>
            <a:endParaRPr lang="es-AR"/>
          </a:p>
        </p:txBody>
      </p:sp>
    </p:spTree>
    <p:extLst>
      <p:ext uri="{BB962C8B-B14F-4D97-AF65-F5344CB8AC3E}">
        <p14:creationId xmlns="" xmlns:p14="http://schemas.microsoft.com/office/powerpoint/2010/main" val="1163178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F647302-D233-4D89-9A66-877EC74B7EFA}" type="datetimeFigureOut">
              <a:rPr lang="es-AR" smtClean="0"/>
              <a:pPr/>
              <a:t>28/04/2014</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569EEAEF-005E-4229-BB0D-B9F0FBD94788}" type="slidenum">
              <a:rPr lang="es-AR" smtClean="0"/>
              <a:pPr/>
              <a:t>‹#›</a:t>
            </a:fld>
            <a:endParaRPr lang="es-AR"/>
          </a:p>
        </p:txBody>
      </p:sp>
    </p:spTree>
    <p:extLst>
      <p:ext uri="{BB962C8B-B14F-4D97-AF65-F5344CB8AC3E}">
        <p14:creationId xmlns="" xmlns:p14="http://schemas.microsoft.com/office/powerpoint/2010/main" val="1767335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1" y="273050"/>
            <a:ext cx="3008313" cy="1162050"/>
          </a:xfrm>
        </p:spPr>
        <p:txBody>
          <a:bodyPr anchor="b"/>
          <a:lstStyle>
            <a:lvl1pPr algn="l">
              <a:defRPr sz="2000" b="1"/>
            </a:lvl1pPr>
          </a:lstStyle>
          <a:p>
            <a:r>
              <a:rPr lang="es-ES" smtClean="0"/>
              <a:t>Haga clic para modificar el estilo de título del patrón</a:t>
            </a:r>
            <a:endParaRPr lang="es-AR"/>
          </a:p>
        </p:txBody>
      </p:sp>
      <p:sp>
        <p:nvSpPr>
          <p:cNvPr id="3" name="2 Marcador de contenido"/>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texto"/>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F647302-D233-4D89-9A66-877EC74B7EFA}" type="datetimeFigureOut">
              <a:rPr lang="es-AR" smtClean="0"/>
              <a:pPr/>
              <a:t>28/04/2014</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569EEAEF-005E-4229-BB0D-B9F0FBD94788}" type="slidenum">
              <a:rPr lang="es-AR" smtClean="0"/>
              <a:pPr/>
              <a:t>‹#›</a:t>
            </a:fld>
            <a:endParaRPr lang="es-AR"/>
          </a:p>
        </p:txBody>
      </p:sp>
    </p:spTree>
    <p:extLst>
      <p:ext uri="{BB962C8B-B14F-4D97-AF65-F5344CB8AC3E}">
        <p14:creationId xmlns="" xmlns:p14="http://schemas.microsoft.com/office/powerpoint/2010/main" val="22653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1"/>
            <a:ext cx="5486400" cy="566738"/>
          </a:xfrm>
        </p:spPr>
        <p:txBody>
          <a:bodyPr anchor="b"/>
          <a:lstStyle>
            <a:lvl1pPr algn="l">
              <a:defRPr sz="2000" b="1"/>
            </a:lvl1pPr>
          </a:lstStyle>
          <a:p>
            <a:r>
              <a:rPr lang="es-ES" smtClean="0"/>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F647302-D233-4D89-9A66-877EC74B7EFA}" type="datetimeFigureOut">
              <a:rPr lang="es-AR" smtClean="0"/>
              <a:pPr/>
              <a:t>28/04/2014</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569EEAEF-005E-4229-BB0D-B9F0FBD94788}" type="slidenum">
              <a:rPr lang="es-AR" smtClean="0"/>
              <a:pPr/>
              <a:t>‹#›</a:t>
            </a:fld>
            <a:endParaRPr lang="es-AR"/>
          </a:p>
        </p:txBody>
      </p:sp>
    </p:spTree>
    <p:extLst>
      <p:ext uri="{BB962C8B-B14F-4D97-AF65-F5344CB8AC3E}">
        <p14:creationId xmlns="" xmlns:p14="http://schemas.microsoft.com/office/powerpoint/2010/main" val="1503626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647302-D233-4D89-9A66-877EC74B7EFA}" type="datetimeFigureOut">
              <a:rPr lang="es-AR" smtClean="0"/>
              <a:pPr/>
              <a:t>28/04/2014</a:t>
            </a:fld>
            <a:endParaRPr lang="es-AR"/>
          </a:p>
        </p:txBody>
      </p:sp>
      <p:sp>
        <p:nvSpPr>
          <p:cNvPr id="5" name="4 Marcador de pie de página"/>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5 Marcador de número de diapositiva"/>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9EEAEF-005E-4229-BB0D-B9F0FBD94788}" type="slidenum">
              <a:rPr lang="es-AR" smtClean="0"/>
              <a:pPr/>
              <a:t>‹#›</a:t>
            </a:fld>
            <a:endParaRPr lang="es-AR"/>
          </a:p>
        </p:txBody>
      </p:sp>
    </p:spTree>
    <p:extLst>
      <p:ext uri="{BB962C8B-B14F-4D97-AF65-F5344CB8AC3E}">
        <p14:creationId xmlns="" xmlns:p14="http://schemas.microsoft.com/office/powerpoint/2010/main" val="37122569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512" y="274638"/>
            <a:ext cx="8712968" cy="6394722"/>
          </a:xfrm>
        </p:spPr>
        <p:txBody>
          <a:bodyPr/>
          <a:lstStyle/>
          <a:p>
            <a:r>
              <a:rPr lang="es-AR" b="1" dirty="0" smtClean="0">
                <a:solidFill>
                  <a:schemeClr val="accent1"/>
                </a:solidFill>
              </a:rPr>
              <a:t>EL SISTEMA PORTUARIO ARGENTINO</a:t>
            </a:r>
            <a:br>
              <a:rPr lang="es-AR" b="1" dirty="0" smtClean="0">
                <a:solidFill>
                  <a:schemeClr val="accent1"/>
                </a:solidFill>
              </a:rPr>
            </a:br>
            <a:r>
              <a:rPr lang="es-AR" b="1" dirty="0">
                <a:solidFill>
                  <a:schemeClr val="accent1"/>
                </a:solidFill>
              </a:rPr>
              <a:t/>
            </a:r>
            <a:br>
              <a:rPr lang="es-AR" b="1" dirty="0">
                <a:solidFill>
                  <a:schemeClr val="accent1"/>
                </a:solidFill>
              </a:rPr>
            </a:br>
            <a:r>
              <a:rPr lang="es-AR" sz="2800" b="1" dirty="0" smtClean="0">
                <a:solidFill>
                  <a:schemeClr val="accent1"/>
                </a:solidFill>
              </a:rPr>
              <a:t>INFRAESTRUCTURA DISPONIBLE EN </a:t>
            </a:r>
            <a:br>
              <a:rPr lang="es-AR" sz="2800" b="1" dirty="0" smtClean="0">
                <a:solidFill>
                  <a:schemeClr val="accent1"/>
                </a:solidFill>
              </a:rPr>
            </a:br>
            <a:r>
              <a:rPr lang="es-AR" sz="2800" b="1" dirty="0" smtClean="0">
                <a:solidFill>
                  <a:schemeClr val="accent1"/>
                </a:solidFill>
              </a:rPr>
              <a:t>LA ACTUALIDAD POR </a:t>
            </a:r>
            <a:r>
              <a:rPr lang="es-AR" sz="2800" b="1" dirty="0" smtClean="0">
                <a:solidFill>
                  <a:schemeClr val="accent1"/>
                </a:solidFill>
              </a:rPr>
              <a:t>REGIONES</a:t>
            </a:r>
            <a:br>
              <a:rPr lang="es-AR" sz="2800" b="1" dirty="0" smtClean="0">
                <a:solidFill>
                  <a:schemeClr val="accent1"/>
                </a:solidFill>
              </a:rPr>
            </a:br>
            <a:r>
              <a:rPr lang="es-AR" sz="2800" b="1" dirty="0" smtClean="0">
                <a:solidFill>
                  <a:schemeClr val="accent1"/>
                </a:solidFill>
              </a:rPr>
              <a:t/>
            </a:r>
            <a:br>
              <a:rPr lang="es-AR" sz="2800" b="1" dirty="0" smtClean="0">
                <a:solidFill>
                  <a:schemeClr val="accent1"/>
                </a:solidFill>
              </a:rPr>
            </a:br>
            <a:r>
              <a:rPr lang="es-AR" sz="2800" b="1" dirty="0" smtClean="0">
                <a:solidFill>
                  <a:schemeClr val="accent1"/>
                </a:solidFill>
              </a:rPr>
              <a:t>ROSARIO, 28 DE ABRIL DE 2014</a:t>
            </a:r>
            <a:endParaRPr lang="es-AR" b="1" dirty="0">
              <a:solidFill>
                <a:schemeClr val="accent1"/>
              </a:solidFill>
            </a:endParaRPr>
          </a:p>
        </p:txBody>
      </p:sp>
    </p:spTree>
    <p:extLst>
      <p:ext uri="{BB962C8B-B14F-4D97-AF65-F5344CB8AC3E}">
        <p14:creationId xmlns="" xmlns:p14="http://schemas.microsoft.com/office/powerpoint/2010/main" val="3977300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b="1" dirty="0" smtClean="0">
                <a:solidFill>
                  <a:schemeClr val="accent1"/>
                </a:solidFill>
              </a:rPr>
              <a:t>REGIÓN LITORAL MARÍTIMO</a:t>
            </a:r>
            <a:br>
              <a:rPr lang="es-AR" b="1" dirty="0" smtClean="0">
                <a:solidFill>
                  <a:schemeClr val="accent1"/>
                </a:solidFill>
              </a:rPr>
            </a:br>
            <a:r>
              <a:rPr lang="es-AR" sz="4000" b="1" dirty="0" smtClean="0">
                <a:solidFill>
                  <a:schemeClr val="accent1"/>
                </a:solidFill>
              </a:rPr>
              <a:t>Mar del Plata - Ushuaia</a:t>
            </a:r>
            <a:endParaRPr lang="es-AR" b="1" dirty="0">
              <a:solidFill>
                <a:schemeClr val="accent1"/>
              </a:solidFill>
            </a:endParaRPr>
          </a:p>
        </p:txBody>
      </p:sp>
      <p:sp>
        <p:nvSpPr>
          <p:cNvPr id="3" name="2 Marcador de contenido"/>
          <p:cNvSpPr>
            <a:spLocks noGrp="1"/>
          </p:cNvSpPr>
          <p:nvPr>
            <p:ph idx="1"/>
          </p:nvPr>
        </p:nvSpPr>
        <p:spPr/>
        <p:txBody>
          <a:bodyPr>
            <a:normAutofit/>
          </a:bodyPr>
          <a:lstStyle/>
          <a:p>
            <a:pPr marL="0" indent="0">
              <a:buNone/>
            </a:pPr>
            <a:r>
              <a:rPr lang="es-AR" sz="3600" b="1" dirty="0" smtClean="0">
                <a:solidFill>
                  <a:schemeClr val="accent1"/>
                </a:solidFill>
              </a:rPr>
              <a:t>Cereales y oleaginosas, combustibles, gases, productos químicos y petroquímicos, fertilizantes, productos industriales del agro, alúmina, aluminio, </a:t>
            </a:r>
            <a:r>
              <a:rPr lang="es-AR" sz="3600" b="1" dirty="0" err="1" smtClean="0">
                <a:solidFill>
                  <a:schemeClr val="accent1"/>
                </a:solidFill>
              </a:rPr>
              <a:t>coke</a:t>
            </a:r>
            <a:r>
              <a:rPr lang="es-AR" sz="3600" b="1" dirty="0" smtClean="0">
                <a:solidFill>
                  <a:schemeClr val="accent1"/>
                </a:solidFill>
              </a:rPr>
              <a:t>, carga general, pescados, carnes y derivados, frutas y jugos.</a:t>
            </a:r>
            <a:endParaRPr lang="es-AR" sz="3600" b="1" dirty="0">
              <a:solidFill>
                <a:schemeClr val="accent1"/>
              </a:solidFill>
            </a:endParaRPr>
          </a:p>
        </p:txBody>
      </p:sp>
    </p:spTree>
    <p:extLst>
      <p:ext uri="{BB962C8B-B14F-4D97-AF65-F5344CB8AC3E}">
        <p14:creationId xmlns="" xmlns:p14="http://schemas.microsoft.com/office/powerpoint/2010/main" val="13191578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674642"/>
          </a:xfrm>
        </p:spPr>
        <p:txBody>
          <a:bodyPr>
            <a:normAutofit/>
          </a:bodyPr>
          <a:lstStyle/>
          <a:p>
            <a:r>
              <a:rPr lang="es-AR" dirty="0" smtClean="0"/>
              <a:t/>
            </a:r>
            <a:br>
              <a:rPr lang="es-AR" dirty="0" smtClean="0"/>
            </a:br>
            <a:r>
              <a:rPr lang="es-AR" b="1" dirty="0" smtClean="0">
                <a:solidFill>
                  <a:schemeClr val="accent1"/>
                </a:solidFill>
              </a:rPr>
              <a:t>VOLÚMENES MOVILIZADOS EN EL SISTEMA PORTUARIO ARGENTINO POR REGIONES EN EL 2012 </a:t>
            </a:r>
            <a:endParaRPr lang="es-AR" b="1" dirty="0">
              <a:solidFill>
                <a:schemeClr val="accent1"/>
              </a:solidFill>
            </a:endParaRPr>
          </a:p>
        </p:txBody>
      </p:sp>
    </p:spTree>
    <p:extLst>
      <p:ext uri="{BB962C8B-B14F-4D97-AF65-F5344CB8AC3E}">
        <p14:creationId xmlns="" xmlns:p14="http://schemas.microsoft.com/office/powerpoint/2010/main" val="11382411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 xmlns:p14="http://schemas.microsoft.com/office/powerpoint/2010/main" val="1093399174"/>
              </p:ext>
            </p:extLst>
          </p:nvPr>
        </p:nvGraphicFramePr>
        <p:xfrm>
          <a:off x="0" y="-172382"/>
          <a:ext cx="9144000" cy="7019167"/>
        </p:xfrm>
        <a:graphic>
          <a:graphicData uri="http://schemas.openxmlformats.org/drawingml/2006/table">
            <a:tbl>
              <a:tblPr>
                <a:tableStyleId>{5C22544A-7EE6-4342-B048-85BDC9FD1C3A}</a:tableStyleId>
              </a:tblPr>
              <a:tblGrid>
                <a:gridCol w="1770906"/>
                <a:gridCol w="1814996"/>
                <a:gridCol w="518646"/>
                <a:gridCol w="1927654"/>
                <a:gridCol w="592072"/>
                <a:gridCol w="1688453"/>
                <a:gridCol w="831273"/>
              </a:tblGrid>
              <a:tr h="605333">
                <a:tc>
                  <a:txBody>
                    <a:bodyPr/>
                    <a:lstStyle/>
                    <a:p>
                      <a:pPr algn="l" fontAlgn="b"/>
                      <a:r>
                        <a:rPr lang="es-AR" sz="2400" u="none" strike="noStrike" dirty="0">
                          <a:effectLst/>
                        </a:rPr>
                        <a:t>Volumen </a:t>
                      </a:r>
                      <a:endParaRPr lang="es-AR" sz="2400" b="0" i="0" u="none" strike="noStrike" dirty="0">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dirty="0">
                          <a:effectLst/>
                        </a:rPr>
                        <a:t>Puertos </a:t>
                      </a:r>
                      <a:endParaRPr lang="es-AR" sz="2400" b="0" i="0" u="none" strike="noStrike" dirty="0">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dirty="0">
                          <a:effectLst/>
                        </a:rPr>
                        <a:t>Puertos</a:t>
                      </a:r>
                      <a:endParaRPr lang="es-AR" sz="2400" b="0" i="0" u="none" strike="noStrike" dirty="0">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a:effectLst/>
                        </a:rPr>
                        <a:t> </a:t>
                      </a:r>
                      <a:endParaRPr lang="es-AR" sz="2400" b="0" i="0" u="none" strike="noStrike">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a:effectLst/>
                        </a:rPr>
                        <a:t>Total</a:t>
                      </a:r>
                      <a:endParaRPr lang="es-AR" sz="2400" b="0" i="0" u="none" strike="noStrike">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2">
                        <a:lumMod val="90000"/>
                      </a:schemeClr>
                    </a:solidFill>
                  </a:tcPr>
                </a:tc>
              </a:tr>
              <a:tr h="919567">
                <a:tc>
                  <a:txBody>
                    <a:bodyPr/>
                    <a:lstStyle/>
                    <a:p>
                      <a:pPr algn="l" fontAlgn="b"/>
                      <a:r>
                        <a:rPr lang="es-AR" sz="2400" u="none" strike="noStrike" dirty="0">
                          <a:effectLst/>
                        </a:rPr>
                        <a:t>Movilizado (</a:t>
                      </a:r>
                      <a:r>
                        <a:rPr lang="es-AR" sz="2400" u="none" strike="noStrike" dirty="0" err="1">
                          <a:effectLst/>
                        </a:rPr>
                        <a:t>tons</a:t>
                      </a:r>
                      <a:r>
                        <a:rPr lang="es-AR" sz="2400" u="none" strike="noStrike" dirty="0" smtClean="0">
                          <a:effectLst/>
                        </a:rPr>
                        <a:t>) 2012</a:t>
                      </a:r>
                      <a:endParaRPr lang="es-AR" sz="2400" b="0" i="0" u="none" strike="noStrike" dirty="0">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dirty="0" smtClean="0">
                          <a:effectLst/>
                        </a:rPr>
                        <a:t>Públicos</a:t>
                      </a:r>
                      <a:endParaRPr lang="es-AR" sz="2400" b="0" i="0" u="none" strike="noStrike" dirty="0">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dirty="0">
                          <a:effectLst/>
                        </a:rPr>
                        <a:t>%</a:t>
                      </a:r>
                      <a:endParaRPr lang="es-AR" sz="2400" b="0" i="0" u="none" strike="noStrike" dirty="0">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dirty="0">
                          <a:effectLst/>
                        </a:rPr>
                        <a:t>Privados</a:t>
                      </a:r>
                      <a:endParaRPr lang="es-AR" sz="2400" b="0" i="0" u="none" strike="noStrike" dirty="0">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dirty="0">
                          <a:effectLst/>
                        </a:rPr>
                        <a:t>%</a:t>
                      </a:r>
                      <a:endParaRPr lang="es-AR" sz="2400" b="0" i="0" u="none" strike="noStrike" dirty="0">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dirty="0">
                          <a:effectLst/>
                        </a:rPr>
                        <a:t>%</a:t>
                      </a:r>
                      <a:endParaRPr lang="es-AR" sz="2400" b="0" i="0" u="none" strike="noStrike" dirty="0">
                        <a:effectLst/>
                        <a:latin typeface="Arial"/>
                      </a:endParaRPr>
                    </a:p>
                  </a:txBody>
                  <a:tcPr marL="9525" marR="9525" marT="9525" marB="0" anchor="b">
                    <a:solidFill>
                      <a:schemeClr val="bg2">
                        <a:lumMod val="90000"/>
                      </a:schemeClr>
                    </a:solidFill>
                  </a:tcPr>
                </a:tc>
              </a:tr>
              <a:tr h="919567">
                <a:tc>
                  <a:txBody>
                    <a:bodyPr/>
                    <a:lstStyle/>
                    <a:p>
                      <a:pPr algn="l" fontAlgn="b"/>
                      <a:r>
                        <a:rPr lang="es-AR" sz="2400" u="none" strike="noStrike" dirty="0">
                          <a:effectLst/>
                        </a:rPr>
                        <a:t>Fluvial</a:t>
                      </a:r>
                      <a:endParaRPr lang="es-AR" sz="2400" b="1" i="0" u="none" strike="noStrike" dirty="0">
                        <a:effectLst/>
                        <a:latin typeface="Arial"/>
                      </a:endParaRPr>
                    </a:p>
                  </a:txBody>
                  <a:tcPr marL="9525" marR="9525" marT="9525" marB="0" anchor="b">
                    <a:solidFill>
                      <a:schemeClr val="bg2">
                        <a:lumMod val="50000"/>
                      </a:schemeClr>
                    </a:solidFill>
                  </a:tcPr>
                </a:tc>
                <a:tc>
                  <a:txBody>
                    <a:bodyPr/>
                    <a:lstStyle/>
                    <a:p>
                      <a:pPr algn="ctr" fontAlgn="b"/>
                      <a:r>
                        <a:rPr lang="es-AR" sz="2400" u="none" strike="noStrike" dirty="0">
                          <a:effectLst/>
                        </a:rPr>
                        <a:t>15.643.999</a:t>
                      </a:r>
                      <a:endParaRPr lang="es-AR" sz="2400" b="0" i="0" u="none" strike="noStrike" dirty="0">
                        <a:effectLst/>
                        <a:latin typeface="Arial"/>
                      </a:endParaRPr>
                    </a:p>
                  </a:txBody>
                  <a:tcPr marL="9525" marR="9525" marT="9525" marB="0" anchor="b">
                    <a:solidFill>
                      <a:schemeClr val="bg2">
                        <a:lumMod val="50000"/>
                      </a:schemeClr>
                    </a:solidFill>
                  </a:tcPr>
                </a:tc>
                <a:tc>
                  <a:txBody>
                    <a:bodyPr/>
                    <a:lstStyle/>
                    <a:p>
                      <a:pPr algn="ctr" fontAlgn="b"/>
                      <a:r>
                        <a:rPr lang="es-AR" sz="2400" u="none" strike="noStrike" dirty="0" smtClean="0">
                          <a:effectLst/>
                        </a:rPr>
                        <a:t>21</a:t>
                      </a:r>
                      <a:endParaRPr lang="es-AR" sz="2400" b="0" i="0" u="none" strike="noStrike" dirty="0">
                        <a:effectLst/>
                        <a:latin typeface="Arial"/>
                      </a:endParaRPr>
                    </a:p>
                  </a:txBody>
                  <a:tcPr marL="9525" marR="9525" marT="9525" marB="0" anchor="b">
                    <a:solidFill>
                      <a:schemeClr val="bg2">
                        <a:lumMod val="50000"/>
                      </a:schemeClr>
                    </a:solidFill>
                  </a:tcPr>
                </a:tc>
                <a:tc>
                  <a:txBody>
                    <a:bodyPr/>
                    <a:lstStyle/>
                    <a:p>
                      <a:pPr algn="ctr" fontAlgn="b"/>
                      <a:r>
                        <a:rPr lang="es-AR" sz="2400" u="none" strike="noStrike" dirty="0">
                          <a:effectLst/>
                        </a:rPr>
                        <a:t>59.505.143</a:t>
                      </a:r>
                      <a:endParaRPr lang="es-AR" sz="2400" b="0" i="0" u="none" strike="noStrike" dirty="0">
                        <a:effectLst/>
                        <a:latin typeface="Arial"/>
                      </a:endParaRPr>
                    </a:p>
                  </a:txBody>
                  <a:tcPr marL="9525" marR="9525" marT="9525" marB="0" anchor="b">
                    <a:solidFill>
                      <a:schemeClr val="bg2">
                        <a:lumMod val="50000"/>
                      </a:schemeClr>
                    </a:solidFill>
                  </a:tcPr>
                </a:tc>
                <a:tc>
                  <a:txBody>
                    <a:bodyPr/>
                    <a:lstStyle/>
                    <a:p>
                      <a:pPr algn="ctr" fontAlgn="b"/>
                      <a:r>
                        <a:rPr lang="es-AR" sz="2400" u="none" strike="noStrike" dirty="0">
                          <a:effectLst/>
                        </a:rPr>
                        <a:t>79%</a:t>
                      </a:r>
                      <a:endParaRPr lang="es-AR" sz="2400" b="0" i="0" u="none" strike="noStrike" dirty="0">
                        <a:effectLst/>
                        <a:latin typeface="Arial"/>
                      </a:endParaRPr>
                    </a:p>
                  </a:txBody>
                  <a:tcPr marL="9525" marR="9525" marT="9525" marB="0" anchor="b">
                    <a:solidFill>
                      <a:schemeClr val="bg2">
                        <a:lumMod val="50000"/>
                      </a:schemeClr>
                    </a:solidFill>
                  </a:tcPr>
                </a:tc>
                <a:tc>
                  <a:txBody>
                    <a:bodyPr/>
                    <a:lstStyle/>
                    <a:p>
                      <a:pPr algn="ctr" fontAlgn="b"/>
                      <a:r>
                        <a:rPr lang="es-AR" sz="2400" u="none" strike="noStrike" dirty="0">
                          <a:effectLst/>
                        </a:rPr>
                        <a:t>75.149.142</a:t>
                      </a:r>
                      <a:endParaRPr lang="es-AR" sz="2400" b="0" i="0" u="none" strike="noStrike" dirty="0">
                        <a:effectLst/>
                        <a:latin typeface="Arial"/>
                      </a:endParaRPr>
                    </a:p>
                  </a:txBody>
                  <a:tcPr marL="9525" marR="9525" marT="9525" marB="0" anchor="b">
                    <a:solidFill>
                      <a:schemeClr val="bg2">
                        <a:lumMod val="50000"/>
                      </a:schemeClr>
                    </a:solidFill>
                  </a:tcPr>
                </a:tc>
                <a:tc>
                  <a:txBody>
                    <a:bodyPr/>
                    <a:lstStyle/>
                    <a:p>
                      <a:pPr algn="ctr" fontAlgn="b"/>
                      <a:r>
                        <a:rPr lang="es-AR" sz="2400" u="none" strike="noStrike" dirty="0" smtClean="0">
                          <a:effectLst/>
                        </a:rPr>
                        <a:t>100</a:t>
                      </a:r>
                      <a:endParaRPr lang="es-AR" sz="2400" b="0" i="0" u="none" strike="noStrike" dirty="0">
                        <a:effectLst/>
                        <a:latin typeface="Arial"/>
                      </a:endParaRPr>
                    </a:p>
                  </a:txBody>
                  <a:tcPr marL="9525" marR="9525" marT="9525" marB="0" anchor="b">
                    <a:solidFill>
                      <a:schemeClr val="bg2">
                        <a:lumMod val="50000"/>
                      </a:schemeClr>
                    </a:solidFill>
                  </a:tcPr>
                </a:tc>
              </a:tr>
              <a:tr h="605333">
                <a:tc>
                  <a:txBody>
                    <a:bodyPr/>
                    <a:lstStyle/>
                    <a:p>
                      <a:pPr algn="l" fontAlgn="b"/>
                      <a:r>
                        <a:rPr lang="es-AR" sz="2400" u="none" strike="noStrike" dirty="0">
                          <a:effectLst/>
                        </a:rPr>
                        <a:t> </a:t>
                      </a:r>
                      <a:endParaRPr lang="es-AR" sz="2400" b="1" i="0" u="none" strike="noStrike" dirty="0">
                        <a:effectLst/>
                        <a:latin typeface="Arial"/>
                      </a:endParaRPr>
                    </a:p>
                  </a:txBody>
                  <a:tcPr marL="9525" marR="9525" marT="9525" marB="0" anchor="b">
                    <a:solidFill>
                      <a:schemeClr val="bg1"/>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1"/>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1"/>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1"/>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1"/>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1"/>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1"/>
                    </a:solidFill>
                  </a:tcPr>
                </a:tc>
              </a:tr>
              <a:tr h="919567">
                <a:tc>
                  <a:txBody>
                    <a:bodyPr/>
                    <a:lstStyle/>
                    <a:p>
                      <a:pPr algn="l" fontAlgn="b"/>
                      <a:r>
                        <a:rPr lang="es-AR" sz="2400" u="none" strike="noStrike" dirty="0" err="1" smtClean="0">
                          <a:effectLst/>
                        </a:rPr>
                        <a:t>Metropol</a:t>
                      </a:r>
                      <a:r>
                        <a:rPr lang="es-AR" sz="2400" u="none" strike="noStrike" dirty="0" smtClean="0">
                          <a:effectLst/>
                        </a:rPr>
                        <a:t>.</a:t>
                      </a:r>
                      <a:endParaRPr lang="es-AR" sz="2400" b="1" i="0" u="none" strike="noStrike" dirty="0">
                        <a:effectLst/>
                        <a:latin typeface="Arial"/>
                      </a:endParaRPr>
                    </a:p>
                  </a:txBody>
                  <a:tcPr marL="9525" marR="9525" marT="9525" marB="0" anchor="b">
                    <a:solidFill>
                      <a:schemeClr val="accent2"/>
                    </a:solidFill>
                  </a:tcPr>
                </a:tc>
                <a:tc>
                  <a:txBody>
                    <a:bodyPr/>
                    <a:lstStyle/>
                    <a:p>
                      <a:pPr algn="ctr" fontAlgn="b"/>
                      <a:r>
                        <a:rPr lang="es-AR" sz="2400" u="none" strike="noStrike" dirty="0">
                          <a:effectLst/>
                        </a:rPr>
                        <a:t>29.667.943</a:t>
                      </a:r>
                      <a:endParaRPr lang="es-AR" sz="2400" b="0" i="0" u="none" strike="noStrike" dirty="0">
                        <a:effectLst/>
                        <a:latin typeface="Arial"/>
                      </a:endParaRPr>
                    </a:p>
                  </a:txBody>
                  <a:tcPr marL="9525" marR="9525" marT="9525" marB="0" anchor="b">
                    <a:solidFill>
                      <a:schemeClr val="accent2"/>
                    </a:solidFill>
                  </a:tcPr>
                </a:tc>
                <a:tc>
                  <a:txBody>
                    <a:bodyPr/>
                    <a:lstStyle/>
                    <a:p>
                      <a:pPr algn="ctr" fontAlgn="b"/>
                      <a:r>
                        <a:rPr lang="es-AR" sz="2400" u="none" strike="noStrike" dirty="0" smtClean="0">
                          <a:effectLst/>
                        </a:rPr>
                        <a:t>74</a:t>
                      </a:r>
                      <a:endParaRPr lang="es-AR" sz="2400" b="0" i="0" u="none" strike="noStrike" dirty="0">
                        <a:effectLst/>
                        <a:latin typeface="Arial"/>
                      </a:endParaRPr>
                    </a:p>
                  </a:txBody>
                  <a:tcPr marL="9525" marR="9525" marT="9525" marB="0" anchor="b">
                    <a:solidFill>
                      <a:schemeClr val="accent2"/>
                    </a:solidFill>
                  </a:tcPr>
                </a:tc>
                <a:tc>
                  <a:txBody>
                    <a:bodyPr/>
                    <a:lstStyle/>
                    <a:p>
                      <a:pPr algn="ctr" fontAlgn="b"/>
                      <a:r>
                        <a:rPr lang="es-AR" sz="2400" u="none" strike="noStrike" dirty="0">
                          <a:effectLst/>
                        </a:rPr>
                        <a:t>10.252.098</a:t>
                      </a:r>
                      <a:endParaRPr lang="es-AR" sz="2400" b="0" i="0" u="none" strike="noStrike" dirty="0">
                        <a:effectLst/>
                        <a:latin typeface="Arial"/>
                      </a:endParaRPr>
                    </a:p>
                  </a:txBody>
                  <a:tcPr marL="9525" marR="9525" marT="9525" marB="0" anchor="b">
                    <a:solidFill>
                      <a:schemeClr val="accent2"/>
                    </a:solidFill>
                  </a:tcPr>
                </a:tc>
                <a:tc>
                  <a:txBody>
                    <a:bodyPr/>
                    <a:lstStyle/>
                    <a:p>
                      <a:pPr algn="ctr" fontAlgn="b"/>
                      <a:r>
                        <a:rPr lang="es-AR" sz="2400" u="none" strike="noStrike">
                          <a:effectLst/>
                        </a:rPr>
                        <a:t>26%</a:t>
                      </a:r>
                      <a:endParaRPr lang="es-AR" sz="2400" b="0" i="0" u="none" strike="noStrike">
                        <a:effectLst/>
                        <a:latin typeface="Arial"/>
                      </a:endParaRPr>
                    </a:p>
                  </a:txBody>
                  <a:tcPr marL="9525" marR="9525" marT="9525" marB="0" anchor="b">
                    <a:solidFill>
                      <a:schemeClr val="accent2"/>
                    </a:solidFill>
                  </a:tcPr>
                </a:tc>
                <a:tc>
                  <a:txBody>
                    <a:bodyPr/>
                    <a:lstStyle/>
                    <a:p>
                      <a:pPr algn="ctr" fontAlgn="b"/>
                      <a:r>
                        <a:rPr lang="es-AR" sz="2400" u="none" strike="noStrike" dirty="0">
                          <a:effectLst/>
                        </a:rPr>
                        <a:t>39.920.041</a:t>
                      </a:r>
                      <a:endParaRPr lang="es-AR" sz="2400" b="0" i="0" u="none" strike="noStrike" dirty="0">
                        <a:effectLst/>
                        <a:latin typeface="Arial"/>
                      </a:endParaRPr>
                    </a:p>
                  </a:txBody>
                  <a:tcPr marL="9525" marR="9525" marT="9525" marB="0" anchor="b">
                    <a:solidFill>
                      <a:schemeClr val="accent2"/>
                    </a:solidFill>
                  </a:tcPr>
                </a:tc>
                <a:tc>
                  <a:txBody>
                    <a:bodyPr/>
                    <a:lstStyle/>
                    <a:p>
                      <a:pPr algn="ctr" fontAlgn="b"/>
                      <a:r>
                        <a:rPr lang="es-AR" sz="2400" u="none" strike="noStrike" dirty="0" smtClean="0">
                          <a:effectLst/>
                        </a:rPr>
                        <a:t>100</a:t>
                      </a:r>
                      <a:endParaRPr lang="es-AR" sz="2400" b="0" i="0" u="none" strike="noStrike" dirty="0">
                        <a:effectLst/>
                        <a:latin typeface="Arial"/>
                      </a:endParaRPr>
                    </a:p>
                  </a:txBody>
                  <a:tcPr marL="9525" marR="9525" marT="9525" marB="0" anchor="b">
                    <a:solidFill>
                      <a:schemeClr val="accent2"/>
                    </a:solidFill>
                  </a:tcPr>
                </a:tc>
              </a:tr>
              <a:tr h="605333">
                <a:tc>
                  <a:txBody>
                    <a:bodyPr/>
                    <a:lstStyle/>
                    <a:p>
                      <a:pPr algn="l" fontAlgn="b"/>
                      <a:r>
                        <a:rPr lang="es-AR" sz="2400" u="none" strike="noStrike" dirty="0">
                          <a:effectLst/>
                        </a:rPr>
                        <a:t> </a:t>
                      </a:r>
                      <a:endParaRPr lang="es-AR" sz="2400" b="1" i="0" u="none" strike="noStrike" dirty="0">
                        <a:effectLst/>
                        <a:latin typeface="Arial"/>
                      </a:endParaRPr>
                    </a:p>
                  </a:txBody>
                  <a:tcPr marL="9525" marR="9525" marT="9525" marB="0" anchor="b">
                    <a:solidFill>
                      <a:schemeClr val="bg1"/>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1"/>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1"/>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1"/>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1"/>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1"/>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1"/>
                    </a:solidFill>
                  </a:tcPr>
                </a:tc>
              </a:tr>
              <a:tr h="919567">
                <a:tc>
                  <a:txBody>
                    <a:bodyPr/>
                    <a:lstStyle/>
                    <a:p>
                      <a:pPr algn="l" fontAlgn="b"/>
                      <a:r>
                        <a:rPr lang="es-AR" sz="2400" u="none" strike="noStrike" dirty="0">
                          <a:effectLst/>
                        </a:rPr>
                        <a:t>Marítima</a:t>
                      </a:r>
                      <a:endParaRPr lang="es-AR" sz="2400" b="1" i="0" u="none" strike="noStrike" dirty="0">
                        <a:effectLst/>
                        <a:latin typeface="Arial"/>
                      </a:endParaRPr>
                    </a:p>
                  </a:txBody>
                  <a:tcPr marL="9525" marR="9525" marT="9525" marB="0" anchor="b">
                    <a:solidFill>
                      <a:schemeClr val="accent1"/>
                    </a:solidFill>
                  </a:tcPr>
                </a:tc>
                <a:tc>
                  <a:txBody>
                    <a:bodyPr/>
                    <a:lstStyle/>
                    <a:p>
                      <a:pPr algn="ctr" fontAlgn="b"/>
                      <a:r>
                        <a:rPr lang="es-AR" sz="2400" u="none" strike="noStrike" dirty="0">
                          <a:effectLst/>
                        </a:rPr>
                        <a:t>26.683.973</a:t>
                      </a:r>
                      <a:endParaRPr lang="es-AR" sz="2400" b="0" i="0" u="none" strike="noStrike" dirty="0">
                        <a:effectLst/>
                        <a:latin typeface="Arial"/>
                      </a:endParaRPr>
                    </a:p>
                  </a:txBody>
                  <a:tcPr marL="9525" marR="9525" marT="9525" marB="0" anchor="b">
                    <a:solidFill>
                      <a:schemeClr val="accent1"/>
                    </a:solidFill>
                  </a:tcPr>
                </a:tc>
                <a:tc>
                  <a:txBody>
                    <a:bodyPr/>
                    <a:lstStyle/>
                    <a:p>
                      <a:pPr algn="ctr" fontAlgn="b"/>
                      <a:r>
                        <a:rPr lang="es-AR" sz="2400" u="none" strike="noStrike" dirty="0" smtClean="0">
                          <a:effectLst/>
                        </a:rPr>
                        <a:t>99</a:t>
                      </a:r>
                      <a:endParaRPr lang="es-AR" sz="2400" b="0" i="0" u="none" strike="noStrike" dirty="0">
                        <a:effectLst/>
                        <a:latin typeface="Arial"/>
                      </a:endParaRPr>
                    </a:p>
                  </a:txBody>
                  <a:tcPr marL="9525" marR="9525" marT="9525" marB="0" anchor="b">
                    <a:solidFill>
                      <a:schemeClr val="accent1"/>
                    </a:solidFill>
                  </a:tcPr>
                </a:tc>
                <a:tc>
                  <a:txBody>
                    <a:bodyPr/>
                    <a:lstStyle/>
                    <a:p>
                      <a:pPr algn="ctr" fontAlgn="b"/>
                      <a:r>
                        <a:rPr lang="es-AR" sz="2400" u="none" strike="noStrike" dirty="0">
                          <a:effectLst/>
                        </a:rPr>
                        <a:t>366.621</a:t>
                      </a:r>
                      <a:endParaRPr lang="es-AR" sz="2400" b="0" i="0" u="none" strike="noStrike" dirty="0">
                        <a:effectLst/>
                        <a:latin typeface="Arial"/>
                      </a:endParaRPr>
                    </a:p>
                  </a:txBody>
                  <a:tcPr marL="9525" marR="9525" marT="9525" marB="0" anchor="b">
                    <a:solidFill>
                      <a:schemeClr val="accent1"/>
                    </a:solidFill>
                  </a:tcPr>
                </a:tc>
                <a:tc>
                  <a:txBody>
                    <a:bodyPr/>
                    <a:lstStyle/>
                    <a:p>
                      <a:pPr algn="ctr" fontAlgn="b"/>
                      <a:r>
                        <a:rPr lang="es-AR" sz="2400" u="none" strike="noStrike" dirty="0">
                          <a:effectLst/>
                        </a:rPr>
                        <a:t>1%</a:t>
                      </a:r>
                      <a:endParaRPr lang="es-AR" sz="2400" b="0" i="0" u="none" strike="noStrike" dirty="0">
                        <a:effectLst/>
                        <a:latin typeface="Arial"/>
                      </a:endParaRPr>
                    </a:p>
                  </a:txBody>
                  <a:tcPr marL="9525" marR="9525" marT="9525" marB="0" anchor="b">
                    <a:solidFill>
                      <a:schemeClr val="accent1"/>
                    </a:solidFill>
                  </a:tcPr>
                </a:tc>
                <a:tc>
                  <a:txBody>
                    <a:bodyPr/>
                    <a:lstStyle/>
                    <a:p>
                      <a:pPr algn="ctr" fontAlgn="b"/>
                      <a:r>
                        <a:rPr lang="es-AR" sz="2400" u="none" strike="noStrike" dirty="0">
                          <a:effectLst/>
                        </a:rPr>
                        <a:t>27.050.594</a:t>
                      </a:r>
                      <a:endParaRPr lang="es-AR" sz="2400" b="0" i="0" u="none" strike="noStrike" dirty="0">
                        <a:effectLst/>
                        <a:latin typeface="Arial"/>
                      </a:endParaRPr>
                    </a:p>
                  </a:txBody>
                  <a:tcPr marL="9525" marR="9525" marT="9525" marB="0" anchor="b">
                    <a:solidFill>
                      <a:schemeClr val="accent1"/>
                    </a:solidFill>
                  </a:tcPr>
                </a:tc>
                <a:tc>
                  <a:txBody>
                    <a:bodyPr/>
                    <a:lstStyle/>
                    <a:p>
                      <a:pPr algn="ctr" fontAlgn="b"/>
                      <a:r>
                        <a:rPr lang="es-AR" sz="2400" u="none" strike="noStrike" dirty="0" smtClean="0">
                          <a:effectLst/>
                        </a:rPr>
                        <a:t>100</a:t>
                      </a:r>
                      <a:endParaRPr lang="es-AR" sz="2400" b="0" i="0" u="none" strike="noStrike" dirty="0">
                        <a:effectLst/>
                        <a:latin typeface="Arial"/>
                      </a:endParaRPr>
                    </a:p>
                  </a:txBody>
                  <a:tcPr marL="9525" marR="9525" marT="9525" marB="0" anchor="b">
                    <a:solidFill>
                      <a:schemeClr val="accent1"/>
                    </a:solidFill>
                  </a:tcPr>
                </a:tc>
              </a:tr>
              <a:tr h="605333">
                <a:tc>
                  <a:txBody>
                    <a:bodyPr/>
                    <a:lstStyle/>
                    <a:p>
                      <a:pPr algn="l" fontAlgn="b"/>
                      <a:r>
                        <a:rPr lang="es-AR" sz="2400" u="none" strike="noStrike" dirty="0">
                          <a:effectLst/>
                        </a:rPr>
                        <a:t> </a:t>
                      </a:r>
                      <a:endParaRPr lang="es-AR" sz="2400" b="1" i="0" u="none" strike="noStrike" dirty="0">
                        <a:effectLst/>
                        <a:latin typeface="Arial"/>
                      </a:endParaRPr>
                    </a:p>
                  </a:txBody>
                  <a:tcPr marL="9525" marR="9525" marT="9525" marB="0" anchor="b">
                    <a:solidFill>
                      <a:schemeClr val="bg1"/>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1"/>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1"/>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1"/>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1"/>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1"/>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1"/>
                    </a:solidFill>
                  </a:tcPr>
                </a:tc>
              </a:tr>
              <a:tr h="919567">
                <a:tc>
                  <a:txBody>
                    <a:bodyPr/>
                    <a:lstStyle/>
                    <a:p>
                      <a:pPr algn="l" fontAlgn="b"/>
                      <a:r>
                        <a:rPr lang="es-AR" sz="2400" u="none" strike="noStrike">
                          <a:effectLst/>
                        </a:rPr>
                        <a:t>Total</a:t>
                      </a:r>
                      <a:endParaRPr lang="es-AR" sz="2400" b="1" i="0" u="none" strike="noStrike">
                        <a:effectLst/>
                        <a:latin typeface="Arial"/>
                      </a:endParaRPr>
                    </a:p>
                  </a:txBody>
                  <a:tcPr marL="9525" marR="9525" marT="9525" marB="0" anchor="b"/>
                </a:tc>
                <a:tc>
                  <a:txBody>
                    <a:bodyPr/>
                    <a:lstStyle/>
                    <a:p>
                      <a:pPr algn="ctr" fontAlgn="b"/>
                      <a:r>
                        <a:rPr lang="es-AR" sz="2400" u="none" strike="noStrike">
                          <a:effectLst/>
                        </a:rPr>
                        <a:t>71.995.915</a:t>
                      </a:r>
                      <a:endParaRPr lang="es-AR" sz="2400" b="0" i="0" u="none" strike="noStrike">
                        <a:effectLst/>
                        <a:latin typeface="Arial"/>
                      </a:endParaRPr>
                    </a:p>
                  </a:txBody>
                  <a:tcPr marL="9525" marR="9525" marT="9525" marB="0" anchor="b"/>
                </a:tc>
                <a:tc>
                  <a:txBody>
                    <a:bodyPr/>
                    <a:lstStyle/>
                    <a:p>
                      <a:pPr algn="ctr" fontAlgn="b"/>
                      <a:r>
                        <a:rPr lang="es-AR" sz="2400" u="none" strike="noStrike" dirty="0" smtClean="0">
                          <a:effectLst/>
                        </a:rPr>
                        <a:t>51</a:t>
                      </a:r>
                      <a:endParaRPr lang="es-AR" sz="2400" b="0" i="0" u="none" strike="noStrike" dirty="0">
                        <a:effectLst/>
                        <a:latin typeface="Arial"/>
                      </a:endParaRPr>
                    </a:p>
                  </a:txBody>
                  <a:tcPr marL="9525" marR="9525" marT="9525" marB="0" anchor="b"/>
                </a:tc>
                <a:tc>
                  <a:txBody>
                    <a:bodyPr/>
                    <a:lstStyle/>
                    <a:p>
                      <a:pPr algn="ctr" fontAlgn="b"/>
                      <a:r>
                        <a:rPr lang="es-AR" sz="2400" u="none" strike="noStrike" dirty="0">
                          <a:effectLst/>
                        </a:rPr>
                        <a:t>70.123.862</a:t>
                      </a:r>
                      <a:endParaRPr lang="es-AR" sz="2400" b="0" i="0" u="none" strike="noStrike" dirty="0">
                        <a:effectLst/>
                        <a:latin typeface="Arial"/>
                      </a:endParaRPr>
                    </a:p>
                  </a:txBody>
                  <a:tcPr marL="9525" marR="9525" marT="9525" marB="0" anchor="b"/>
                </a:tc>
                <a:tc>
                  <a:txBody>
                    <a:bodyPr/>
                    <a:lstStyle/>
                    <a:p>
                      <a:pPr algn="ctr" fontAlgn="b"/>
                      <a:r>
                        <a:rPr lang="es-AR" sz="2400" u="none" strike="noStrike" dirty="0">
                          <a:effectLst/>
                        </a:rPr>
                        <a:t>49%</a:t>
                      </a:r>
                      <a:endParaRPr lang="es-AR" sz="2400" b="0" i="0" u="none" strike="noStrike" dirty="0">
                        <a:effectLst/>
                        <a:latin typeface="Arial"/>
                      </a:endParaRPr>
                    </a:p>
                  </a:txBody>
                  <a:tcPr marL="9525" marR="9525" marT="9525" marB="0" anchor="b"/>
                </a:tc>
                <a:tc>
                  <a:txBody>
                    <a:bodyPr/>
                    <a:lstStyle/>
                    <a:p>
                      <a:pPr algn="ctr" fontAlgn="b"/>
                      <a:r>
                        <a:rPr lang="es-AR" sz="2400" u="none" strike="noStrike">
                          <a:effectLst/>
                        </a:rPr>
                        <a:t>142.119.777</a:t>
                      </a:r>
                      <a:endParaRPr lang="es-AR" sz="2400" b="0" i="0" u="none" strike="noStrike">
                        <a:effectLst/>
                        <a:latin typeface="Arial"/>
                      </a:endParaRPr>
                    </a:p>
                  </a:txBody>
                  <a:tcPr marL="9525" marR="9525" marT="9525" marB="0" anchor="b"/>
                </a:tc>
                <a:tc>
                  <a:txBody>
                    <a:bodyPr/>
                    <a:lstStyle/>
                    <a:p>
                      <a:pPr algn="ctr" fontAlgn="b"/>
                      <a:r>
                        <a:rPr lang="es-AR" sz="2400" u="none" strike="noStrike" dirty="0" smtClean="0">
                          <a:effectLst/>
                        </a:rPr>
                        <a:t>100</a:t>
                      </a:r>
                      <a:endParaRPr lang="es-AR" sz="2400" b="0" i="0" u="none" strike="noStrike" dirty="0">
                        <a:effectLst/>
                        <a:latin typeface="Arial"/>
                      </a:endParaRPr>
                    </a:p>
                  </a:txBody>
                  <a:tcPr marL="9525" marR="9525" marT="9525" marB="0" anchor="b"/>
                </a:tc>
              </a:tr>
            </a:tbl>
          </a:graphicData>
        </a:graphic>
      </p:graphicFrame>
    </p:spTree>
    <p:extLst>
      <p:ext uri="{BB962C8B-B14F-4D97-AF65-F5344CB8AC3E}">
        <p14:creationId xmlns="" xmlns:p14="http://schemas.microsoft.com/office/powerpoint/2010/main" val="16138256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dirty="0" smtClean="0"/>
              <a:t>CANTIDAD DE PUERTOS DEL SISTEMA</a:t>
            </a:r>
            <a:endParaRPr lang="es-AR" dirty="0"/>
          </a:p>
        </p:txBody>
      </p:sp>
      <p:graphicFrame>
        <p:nvGraphicFramePr>
          <p:cNvPr id="4" name="3 Marcador de contenido"/>
          <p:cNvGraphicFramePr>
            <a:graphicFrameLocks noGrp="1"/>
          </p:cNvGraphicFramePr>
          <p:nvPr>
            <p:ph idx="1"/>
            <p:extLst>
              <p:ext uri="{D42A27DB-BD31-4B8C-83A1-F6EECF244321}">
                <p14:modId xmlns="" xmlns:p14="http://schemas.microsoft.com/office/powerpoint/2010/main" val="1859216926"/>
              </p:ext>
            </p:extLst>
          </p:nvPr>
        </p:nvGraphicFramePr>
        <p:xfrm>
          <a:off x="107504" y="1196753"/>
          <a:ext cx="8856984" cy="5289195"/>
        </p:xfrm>
        <a:graphic>
          <a:graphicData uri="http://schemas.openxmlformats.org/drawingml/2006/table">
            <a:tbl>
              <a:tblPr>
                <a:tableStyleId>{5C22544A-7EE6-4342-B048-85BDC9FD1C3A}</a:tableStyleId>
              </a:tblPr>
              <a:tblGrid>
                <a:gridCol w="1535076"/>
                <a:gridCol w="1322993"/>
                <a:gridCol w="1117643"/>
                <a:gridCol w="1322993"/>
                <a:gridCol w="1117643"/>
                <a:gridCol w="1322993"/>
                <a:gridCol w="1117643"/>
              </a:tblGrid>
              <a:tr h="925998">
                <a:tc>
                  <a:txBody>
                    <a:bodyPr/>
                    <a:lstStyle/>
                    <a:p>
                      <a:pPr algn="l" fontAlgn="b"/>
                      <a:r>
                        <a:rPr lang="es-AR" sz="2800" u="none" strike="noStrike" dirty="0">
                          <a:effectLst/>
                        </a:rPr>
                        <a:t>Cantidad de</a:t>
                      </a:r>
                      <a:endParaRPr lang="es-AR" sz="2800" b="0" i="0" u="none" strike="noStrike" dirty="0">
                        <a:effectLst/>
                        <a:latin typeface="Arial"/>
                      </a:endParaRPr>
                    </a:p>
                  </a:txBody>
                  <a:tcPr marL="9525" marR="9525" marT="9525" marB="0" anchor="b">
                    <a:solidFill>
                      <a:schemeClr val="bg2">
                        <a:lumMod val="75000"/>
                      </a:schemeClr>
                    </a:solidFill>
                  </a:tcPr>
                </a:tc>
                <a:tc>
                  <a:txBody>
                    <a:bodyPr/>
                    <a:lstStyle/>
                    <a:p>
                      <a:pPr algn="ctr" fontAlgn="b"/>
                      <a:r>
                        <a:rPr lang="es-AR" sz="2800" u="none" strike="noStrike" dirty="0">
                          <a:effectLst/>
                        </a:rPr>
                        <a:t>Puertos </a:t>
                      </a:r>
                      <a:endParaRPr lang="es-AR" sz="2800" b="0" i="0" u="none" strike="noStrike" dirty="0">
                        <a:effectLst/>
                        <a:latin typeface="Arial"/>
                      </a:endParaRPr>
                    </a:p>
                  </a:txBody>
                  <a:tcPr marL="9525" marR="9525" marT="9525" marB="0" anchor="b">
                    <a:solidFill>
                      <a:schemeClr val="bg2">
                        <a:lumMod val="75000"/>
                      </a:schemeClr>
                    </a:solidFill>
                  </a:tcPr>
                </a:tc>
                <a:tc>
                  <a:txBody>
                    <a:bodyPr/>
                    <a:lstStyle/>
                    <a:p>
                      <a:pPr algn="ctr" fontAlgn="b"/>
                      <a:r>
                        <a:rPr lang="es-AR" sz="2800" u="none" strike="noStrike" dirty="0">
                          <a:effectLst/>
                        </a:rPr>
                        <a:t> </a:t>
                      </a:r>
                      <a:endParaRPr lang="es-AR" sz="2800" b="0" i="0" u="none" strike="noStrike" dirty="0">
                        <a:effectLst/>
                        <a:latin typeface="Arial"/>
                      </a:endParaRPr>
                    </a:p>
                  </a:txBody>
                  <a:tcPr marL="9525" marR="9525" marT="9525" marB="0" anchor="b">
                    <a:solidFill>
                      <a:schemeClr val="bg2">
                        <a:lumMod val="75000"/>
                      </a:schemeClr>
                    </a:solidFill>
                  </a:tcPr>
                </a:tc>
                <a:tc>
                  <a:txBody>
                    <a:bodyPr/>
                    <a:lstStyle/>
                    <a:p>
                      <a:pPr algn="ctr" fontAlgn="b"/>
                      <a:r>
                        <a:rPr lang="es-AR" sz="2800" u="none" strike="noStrike" dirty="0">
                          <a:effectLst/>
                        </a:rPr>
                        <a:t>Puertos</a:t>
                      </a:r>
                      <a:endParaRPr lang="es-AR" sz="2800" b="0" i="0" u="none" strike="noStrike" dirty="0">
                        <a:effectLst/>
                        <a:latin typeface="Arial"/>
                      </a:endParaRPr>
                    </a:p>
                  </a:txBody>
                  <a:tcPr marL="9525" marR="9525" marT="9525" marB="0" anchor="b">
                    <a:solidFill>
                      <a:schemeClr val="bg2">
                        <a:lumMod val="75000"/>
                      </a:schemeClr>
                    </a:solidFill>
                  </a:tcPr>
                </a:tc>
                <a:tc>
                  <a:txBody>
                    <a:bodyPr/>
                    <a:lstStyle/>
                    <a:p>
                      <a:pPr algn="ctr" fontAlgn="b"/>
                      <a:r>
                        <a:rPr lang="es-AR" sz="2800" u="none" strike="noStrike" dirty="0">
                          <a:effectLst/>
                        </a:rPr>
                        <a:t> </a:t>
                      </a:r>
                      <a:endParaRPr lang="es-AR" sz="2800" b="0" i="0" u="none" strike="noStrike" dirty="0">
                        <a:effectLst/>
                        <a:latin typeface="Arial"/>
                      </a:endParaRPr>
                    </a:p>
                  </a:txBody>
                  <a:tcPr marL="9525" marR="9525" marT="9525" marB="0" anchor="b">
                    <a:solidFill>
                      <a:schemeClr val="bg2">
                        <a:lumMod val="75000"/>
                      </a:schemeClr>
                    </a:solidFill>
                  </a:tcPr>
                </a:tc>
                <a:tc>
                  <a:txBody>
                    <a:bodyPr/>
                    <a:lstStyle/>
                    <a:p>
                      <a:pPr algn="ctr" fontAlgn="b"/>
                      <a:r>
                        <a:rPr lang="es-AR" sz="2800" u="none" strike="noStrike">
                          <a:effectLst/>
                        </a:rPr>
                        <a:t>Total</a:t>
                      </a:r>
                      <a:endParaRPr lang="es-AR" sz="2800" b="0" i="0" u="none" strike="noStrike">
                        <a:effectLst/>
                        <a:latin typeface="Arial"/>
                      </a:endParaRPr>
                    </a:p>
                  </a:txBody>
                  <a:tcPr marL="9525" marR="9525" marT="9525" marB="0" anchor="b">
                    <a:solidFill>
                      <a:schemeClr val="bg2">
                        <a:lumMod val="75000"/>
                      </a:schemeClr>
                    </a:solidFill>
                  </a:tcPr>
                </a:tc>
                <a:tc>
                  <a:txBody>
                    <a:bodyPr/>
                    <a:lstStyle/>
                    <a:p>
                      <a:pPr algn="ctr" fontAlgn="b"/>
                      <a:r>
                        <a:rPr lang="es-AR" sz="2800" u="none" strike="noStrike">
                          <a:effectLst/>
                        </a:rPr>
                        <a:t> </a:t>
                      </a:r>
                      <a:endParaRPr lang="es-AR" sz="2800" b="0" i="0" u="none" strike="noStrike">
                        <a:effectLst/>
                        <a:latin typeface="Arial"/>
                      </a:endParaRPr>
                    </a:p>
                  </a:txBody>
                  <a:tcPr marL="9525" marR="9525" marT="9525" marB="0" anchor="b">
                    <a:solidFill>
                      <a:schemeClr val="bg2">
                        <a:lumMod val="75000"/>
                      </a:schemeClr>
                    </a:solidFill>
                  </a:tcPr>
                </a:tc>
              </a:tr>
              <a:tr h="925998">
                <a:tc>
                  <a:txBody>
                    <a:bodyPr/>
                    <a:lstStyle/>
                    <a:p>
                      <a:pPr algn="l" fontAlgn="b"/>
                      <a:r>
                        <a:rPr lang="es-AR" sz="2800" u="none" strike="noStrike" dirty="0">
                          <a:effectLst/>
                        </a:rPr>
                        <a:t>Puertos</a:t>
                      </a:r>
                      <a:endParaRPr lang="es-AR" sz="2800" b="0" i="0" u="none" strike="noStrike" dirty="0">
                        <a:effectLst/>
                        <a:latin typeface="Arial"/>
                      </a:endParaRPr>
                    </a:p>
                  </a:txBody>
                  <a:tcPr marL="9525" marR="9525" marT="9525" marB="0" anchor="b">
                    <a:solidFill>
                      <a:schemeClr val="bg2">
                        <a:lumMod val="75000"/>
                      </a:schemeClr>
                    </a:solidFill>
                  </a:tcPr>
                </a:tc>
                <a:tc>
                  <a:txBody>
                    <a:bodyPr/>
                    <a:lstStyle/>
                    <a:p>
                      <a:pPr algn="ctr" fontAlgn="b"/>
                      <a:r>
                        <a:rPr lang="es-AR" sz="2800" u="none" strike="noStrike" dirty="0" smtClean="0">
                          <a:effectLst/>
                        </a:rPr>
                        <a:t>Públicos </a:t>
                      </a:r>
                      <a:endParaRPr lang="es-AR" sz="2800" b="0" i="0" u="none" strike="noStrike" dirty="0">
                        <a:effectLst/>
                        <a:latin typeface="Arial"/>
                      </a:endParaRPr>
                    </a:p>
                  </a:txBody>
                  <a:tcPr marL="9525" marR="9525" marT="9525" marB="0" anchor="b">
                    <a:solidFill>
                      <a:schemeClr val="bg2">
                        <a:lumMod val="75000"/>
                      </a:schemeClr>
                    </a:solidFill>
                  </a:tcPr>
                </a:tc>
                <a:tc>
                  <a:txBody>
                    <a:bodyPr/>
                    <a:lstStyle/>
                    <a:p>
                      <a:pPr algn="ctr" fontAlgn="b"/>
                      <a:r>
                        <a:rPr lang="es-AR" sz="2800" u="none" strike="noStrike" dirty="0">
                          <a:effectLst/>
                        </a:rPr>
                        <a:t>%</a:t>
                      </a:r>
                      <a:endParaRPr lang="es-AR" sz="2800" b="0" i="0" u="none" strike="noStrike" dirty="0">
                        <a:effectLst/>
                        <a:latin typeface="Arial"/>
                      </a:endParaRPr>
                    </a:p>
                  </a:txBody>
                  <a:tcPr marL="9525" marR="9525" marT="9525" marB="0" anchor="b">
                    <a:solidFill>
                      <a:schemeClr val="bg2">
                        <a:lumMod val="75000"/>
                      </a:schemeClr>
                    </a:solidFill>
                  </a:tcPr>
                </a:tc>
                <a:tc>
                  <a:txBody>
                    <a:bodyPr/>
                    <a:lstStyle/>
                    <a:p>
                      <a:pPr algn="ctr" fontAlgn="b"/>
                      <a:r>
                        <a:rPr lang="es-AR" sz="2800" u="none" strike="noStrike" dirty="0">
                          <a:effectLst/>
                        </a:rPr>
                        <a:t>Privados</a:t>
                      </a:r>
                      <a:endParaRPr lang="es-AR" sz="2800" b="0" i="0" u="none" strike="noStrike" dirty="0">
                        <a:effectLst/>
                        <a:latin typeface="Arial"/>
                      </a:endParaRPr>
                    </a:p>
                  </a:txBody>
                  <a:tcPr marL="9525" marR="9525" marT="9525" marB="0" anchor="b">
                    <a:solidFill>
                      <a:schemeClr val="bg2">
                        <a:lumMod val="75000"/>
                      </a:schemeClr>
                    </a:solidFill>
                  </a:tcPr>
                </a:tc>
                <a:tc>
                  <a:txBody>
                    <a:bodyPr/>
                    <a:lstStyle/>
                    <a:p>
                      <a:pPr algn="ctr" fontAlgn="b"/>
                      <a:r>
                        <a:rPr lang="es-AR" sz="2800" u="none" strike="noStrike" dirty="0">
                          <a:effectLst/>
                        </a:rPr>
                        <a:t>%</a:t>
                      </a:r>
                      <a:endParaRPr lang="es-AR" sz="2800" b="0" i="0" u="none" strike="noStrike" dirty="0">
                        <a:effectLst/>
                        <a:latin typeface="Arial"/>
                      </a:endParaRPr>
                    </a:p>
                  </a:txBody>
                  <a:tcPr marL="9525" marR="9525" marT="9525" marB="0" anchor="b">
                    <a:solidFill>
                      <a:schemeClr val="bg2">
                        <a:lumMod val="75000"/>
                      </a:schemeClr>
                    </a:solidFill>
                  </a:tcPr>
                </a:tc>
                <a:tc>
                  <a:txBody>
                    <a:bodyPr/>
                    <a:lstStyle/>
                    <a:p>
                      <a:pPr algn="ctr" fontAlgn="b"/>
                      <a:r>
                        <a:rPr lang="es-AR" sz="2800" u="none" strike="noStrike" dirty="0">
                          <a:effectLst/>
                        </a:rPr>
                        <a:t> </a:t>
                      </a:r>
                      <a:endParaRPr lang="es-AR" sz="2800" b="0" i="0" u="none" strike="noStrike" dirty="0">
                        <a:effectLst/>
                        <a:latin typeface="Arial"/>
                      </a:endParaRPr>
                    </a:p>
                  </a:txBody>
                  <a:tcPr marL="9525" marR="9525" marT="9525" marB="0" anchor="b">
                    <a:solidFill>
                      <a:schemeClr val="bg2">
                        <a:lumMod val="75000"/>
                      </a:schemeClr>
                    </a:solidFill>
                  </a:tcPr>
                </a:tc>
                <a:tc>
                  <a:txBody>
                    <a:bodyPr/>
                    <a:lstStyle/>
                    <a:p>
                      <a:pPr algn="ctr" fontAlgn="b"/>
                      <a:r>
                        <a:rPr lang="es-AR" sz="2800" u="none" strike="noStrike" dirty="0">
                          <a:effectLst/>
                        </a:rPr>
                        <a:t>%</a:t>
                      </a:r>
                      <a:endParaRPr lang="es-AR" sz="2800" b="0" i="0" u="none" strike="noStrike" dirty="0">
                        <a:effectLst/>
                        <a:latin typeface="Arial"/>
                      </a:endParaRPr>
                    </a:p>
                  </a:txBody>
                  <a:tcPr marL="9525" marR="9525" marT="9525" marB="0" anchor="b">
                    <a:solidFill>
                      <a:schemeClr val="bg2">
                        <a:lumMod val="75000"/>
                      </a:schemeClr>
                    </a:solidFill>
                  </a:tcPr>
                </a:tc>
              </a:tr>
              <a:tr h="837067">
                <a:tc>
                  <a:txBody>
                    <a:bodyPr/>
                    <a:lstStyle/>
                    <a:p>
                      <a:pPr algn="l" fontAlgn="b"/>
                      <a:r>
                        <a:rPr lang="es-AR" sz="2800" u="none" strike="noStrike" dirty="0">
                          <a:effectLst/>
                        </a:rPr>
                        <a:t>Fluvial</a:t>
                      </a:r>
                      <a:endParaRPr lang="es-AR" sz="2800" b="1" i="0" u="none" strike="noStrike" dirty="0">
                        <a:effectLst/>
                        <a:latin typeface="Arial"/>
                      </a:endParaRPr>
                    </a:p>
                  </a:txBody>
                  <a:tcPr marL="9525" marR="9525" marT="9525" marB="0" anchor="b">
                    <a:solidFill>
                      <a:schemeClr val="bg2">
                        <a:lumMod val="50000"/>
                      </a:schemeClr>
                    </a:solidFill>
                  </a:tcPr>
                </a:tc>
                <a:tc>
                  <a:txBody>
                    <a:bodyPr/>
                    <a:lstStyle/>
                    <a:p>
                      <a:pPr algn="ctr" fontAlgn="b"/>
                      <a:r>
                        <a:rPr lang="es-AR" sz="2800" u="none" strike="noStrike" dirty="0">
                          <a:effectLst/>
                        </a:rPr>
                        <a:t>17</a:t>
                      </a:r>
                      <a:endParaRPr lang="es-AR" sz="2800" b="0" i="0" u="none" strike="noStrike" dirty="0">
                        <a:effectLst/>
                        <a:latin typeface="Arial"/>
                      </a:endParaRPr>
                    </a:p>
                  </a:txBody>
                  <a:tcPr marL="9525" marR="9525" marT="9525" marB="0" anchor="b">
                    <a:solidFill>
                      <a:schemeClr val="bg2">
                        <a:lumMod val="50000"/>
                      </a:schemeClr>
                    </a:solidFill>
                  </a:tcPr>
                </a:tc>
                <a:tc>
                  <a:txBody>
                    <a:bodyPr/>
                    <a:lstStyle/>
                    <a:p>
                      <a:pPr algn="ctr" fontAlgn="b"/>
                      <a:r>
                        <a:rPr lang="es-AR" sz="2800" u="none" strike="noStrike" dirty="0">
                          <a:effectLst/>
                        </a:rPr>
                        <a:t>28%</a:t>
                      </a:r>
                      <a:endParaRPr lang="es-AR" sz="2800" b="0" i="0" u="none" strike="noStrike" dirty="0">
                        <a:effectLst/>
                        <a:latin typeface="Arial"/>
                      </a:endParaRPr>
                    </a:p>
                  </a:txBody>
                  <a:tcPr marL="9525" marR="9525" marT="9525" marB="0" anchor="b">
                    <a:solidFill>
                      <a:schemeClr val="bg2">
                        <a:lumMod val="50000"/>
                      </a:schemeClr>
                    </a:solidFill>
                  </a:tcPr>
                </a:tc>
                <a:tc>
                  <a:txBody>
                    <a:bodyPr/>
                    <a:lstStyle/>
                    <a:p>
                      <a:pPr algn="ctr" fontAlgn="b"/>
                      <a:r>
                        <a:rPr lang="es-AR" sz="2800" u="none" strike="noStrike" dirty="0">
                          <a:effectLst/>
                        </a:rPr>
                        <a:t>43</a:t>
                      </a:r>
                      <a:endParaRPr lang="es-AR" sz="2800" b="0" i="0" u="none" strike="noStrike" dirty="0">
                        <a:effectLst/>
                        <a:latin typeface="Arial"/>
                      </a:endParaRPr>
                    </a:p>
                  </a:txBody>
                  <a:tcPr marL="9525" marR="9525" marT="9525" marB="0" anchor="b">
                    <a:solidFill>
                      <a:schemeClr val="bg2">
                        <a:lumMod val="50000"/>
                      </a:schemeClr>
                    </a:solidFill>
                  </a:tcPr>
                </a:tc>
                <a:tc>
                  <a:txBody>
                    <a:bodyPr/>
                    <a:lstStyle/>
                    <a:p>
                      <a:pPr algn="ctr" fontAlgn="b"/>
                      <a:r>
                        <a:rPr lang="es-AR" sz="2800" u="none" strike="noStrike" dirty="0">
                          <a:effectLst/>
                        </a:rPr>
                        <a:t>72%</a:t>
                      </a:r>
                      <a:endParaRPr lang="es-AR" sz="2800" b="0" i="0" u="none" strike="noStrike" dirty="0">
                        <a:effectLst/>
                        <a:latin typeface="Arial"/>
                      </a:endParaRPr>
                    </a:p>
                  </a:txBody>
                  <a:tcPr marL="9525" marR="9525" marT="9525" marB="0" anchor="b">
                    <a:solidFill>
                      <a:schemeClr val="bg2">
                        <a:lumMod val="50000"/>
                      </a:schemeClr>
                    </a:solidFill>
                  </a:tcPr>
                </a:tc>
                <a:tc>
                  <a:txBody>
                    <a:bodyPr/>
                    <a:lstStyle/>
                    <a:p>
                      <a:pPr algn="ctr" fontAlgn="b"/>
                      <a:r>
                        <a:rPr lang="es-AR" sz="2800" u="none" strike="noStrike" dirty="0">
                          <a:effectLst/>
                        </a:rPr>
                        <a:t>60</a:t>
                      </a:r>
                      <a:endParaRPr lang="es-AR" sz="2800" b="0" i="0" u="none" strike="noStrike" dirty="0">
                        <a:effectLst/>
                        <a:latin typeface="Arial"/>
                      </a:endParaRPr>
                    </a:p>
                  </a:txBody>
                  <a:tcPr marL="9525" marR="9525" marT="9525" marB="0" anchor="b">
                    <a:solidFill>
                      <a:schemeClr val="bg2">
                        <a:lumMod val="50000"/>
                      </a:schemeClr>
                    </a:solidFill>
                  </a:tcPr>
                </a:tc>
                <a:tc>
                  <a:txBody>
                    <a:bodyPr/>
                    <a:lstStyle/>
                    <a:p>
                      <a:pPr algn="ctr" fontAlgn="b"/>
                      <a:r>
                        <a:rPr lang="es-AR" sz="2800" u="none" strike="noStrike" dirty="0">
                          <a:effectLst/>
                        </a:rPr>
                        <a:t>100%</a:t>
                      </a:r>
                      <a:endParaRPr lang="es-AR" sz="2800" b="0" i="0" u="none" strike="noStrike" dirty="0">
                        <a:effectLst/>
                        <a:latin typeface="Arial"/>
                      </a:endParaRPr>
                    </a:p>
                  </a:txBody>
                  <a:tcPr marL="9525" marR="9525" marT="9525" marB="0" anchor="b">
                    <a:solidFill>
                      <a:schemeClr val="bg2">
                        <a:lumMod val="50000"/>
                      </a:schemeClr>
                    </a:solidFill>
                  </a:tcPr>
                </a:tc>
              </a:tr>
              <a:tr h="925998">
                <a:tc>
                  <a:txBody>
                    <a:bodyPr/>
                    <a:lstStyle/>
                    <a:p>
                      <a:pPr algn="l" fontAlgn="b"/>
                      <a:r>
                        <a:rPr lang="es-AR" sz="2800" u="none" strike="noStrike" dirty="0">
                          <a:effectLst/>
                        </a:rPr>
                        <a:t>Metropolitana</a:t>
                      </a:r>
                      <a:endParaRPr lang="es-AR" sz="2800" b="1" i="0" u="none" strike="noStrike" dirty="0">
                        <a:effectLst/>
                        <a:latin typeface="Arial"/>
                      </a:endParaRPr>
                    </a:p>
                  </a:txBody>
                  <a:tcPr marL="9525" marR="9525" marT="9525" marB="0" anchor="b">
                    <a:solidFill>
                      <a:schemeClr val="accent2"/>
                    </a:solidFill>
                  </a:tcPr>
                </a:tc>
                <a:tc>
                  <a:txBody>
                    <a:bodyPr/>
                    <a:lstStyle/>
                    <a:p>
                      <a:pPr algn="ctr" fontAlgn="b"/>
                      <a:r>
                        <a:rPr lang="es-AR" sz="2800" u="none" strike="noStrike" dirty="0">
                          <a:effectLst/>
                        </a:rPr>
                        <a:t>6</a:t>
                      </a:r>
                      <a:endParaRPr lang="es-AR" sz="2800" b="0" i="0" u="none" strike="noStrike" dirty="0">
                        <a:effectLst/>
                        <a:latin typeface="Arial"/>
                      </a:endParaRPr>
                    </a:p>
                  </a:txBody>
                  <a:tcPr marL="9525" marR="9525" marT="9525" marB="0" anchor="b">
                    <a:solidFill>
                      <a:schemeClr val="accent2"/>
                    </a:solidFill>
                  </a:tcPr>
                </a:tc>
                <a:tc>
                  <a:txBody>
                    <a:bodyPr/>
                    <a:lstStyle/>
                    <a:p>
                      <a:pPr algn="ctr" fontAlgn="b"/>
                      <a:r>
                        <a:rPr lang="es-AR" sz="2800" u="none" strike="noStrike" dirty="0">
                          <a:effectLst/>
                        </a:rPr>
                        <a:t>29%</a:t>
                      </a:r>
                      <a:endParaRPr lang="es-AR" sz="2800" b="0" i="0" u="none" strike="noStrike" dirty="0">
                        <a:effectLst/>
                        <a:latin typeface="Arial"/>
                      </a:endParaRPr>
                    </a:p>
                  </a:txBody>
                  <a:tcPr marL="9525" marR="9525" marT="9525" marB="0" anchor="b">
                    <a:solidFill>
                      <a:schemeClr val="accent2"/>
                    </a:solidFill>
                  </a:tcPr>
                </a:tc>
                <a:tc>
                  <a:txBody>
                    <a:bodyPr/>
                    <a:lstStyle/>
                    <a:p>
                      <a:pPr algn="ctr" fontAlgn="b"/>
                      <a:r>
                        <a:rPr lang="es-AR" sz="2800" u="none" strike="noStrike" dirty="0">
                          <a:effectLst/>
                        </a:rPr>
                        <a:t>15</a:t>
                      </a:r>
                      <a:endParaRPr lang="es-AR" sz="2800" b="0" i="0" u="none" strike="noStrike" dirty="0">
                        <a:effectLst/>
                        <a:latin typeface="Arial"/>
                      </a:endParaRPr>
                    </a:p>
                  </a:txBody>
                  <a:tcPr marL="9525" marR="9525" marT="9525" marB="0" anchor="b">
                    <a:solidFill>
                      <a:schemeClr val="accent2"/>
                    </a:solidFill>
                  </a:tcPr>
                </a:tc>
                <a:tc>
                  <a:txBody>
                    <a:bodyPr/>
                    <a:lstStyle/>
                    <a:p>
                      <a:pPr algn="ctr" fontAlgn="b"/>
                      <a:r>
                        <a:rPr lang="es-AR" sz="2800" u="none" strike="noStrike" dirty="0">
                          <a:effectLst/>
                        </a:rPr>
                        <a:t>71%</a:t>
                      </a:r>
                      <a:endParaRPr lang="es-AR" sz="2800" b="0" i="0" u="none" strike="noStrike" dirty="0">
                        <a:effectLst/>
                        <a:latin typeface="Arial"/>
                      </a:endParaRPr>
                    </a:p>
                  </a:txBody>
                  <a:tcPr marL="9525" marR="9525" marT="9525" marB="0" anchor="b">
                    <a:solidFill>
                      <a:schemeClr val="accent2"/>
                    </a:solidFill>
                  </a:tcPr>
                </a:tc>
                <a:tc>
                  <a:txBody>
                    <a:bodyPr/>
                    <a:lstStyle/>
                    <a:p>
                      <a:pPr algn="ctr" fontAlgn="b"/>
                      <a:r>
                        <a:rPr lang="es-AR" sz="2800" u="none" strike="noStrike" dirty="0">
                          <a:effectLst/>
                        </a:rPr>
                        <a:t>21</a:t>
                      </a:r>
                      <a:endParaRPr lang="es-AR" sz="2800" b="0" i="0" u="none" strike="noStrike" dirty="0">
                        <a:effectLst/>
                        <a:latin typeface="Arial"/>
                      </a:endParaRPr>
                    </a:p>
                  </a:txBody>
                  <a:tcPr marL="9525" marR="9525" marT="9525" marB="0" anchor="b">
                    <a:solidFill>
                      <a:schemeClr val="accent2"/>
                    </a:solidFill>
                  </a:tcPr>
                </a:tc>
                <a:tc>
                  <a:txBody>
                    <a:bodyPr/>
                    <a:lstStyle/>
                    <a:p>
                      <a:pPr algn="ctr" fontAlgn="b"/>
                      <a:r>
                        <a:rPr lang="es-AR" sz="2800" u="none" strike="noStrike" dirty="0">
                          <a:effectLst/>
                        </a:rPr>
                        <a:t>100%</a:t>
                      </a:r>
                      <a:endParaRPr lang="es-AR" sz="2800" b="0" i="0" u="none" strike="noStrike" dirty="0">
                        <a:effectLst/>
                        <a:latin typeface="Arial"/>
                      </a:endParaRPr>
                    </a:p>
                  </a:txBody>
                  <a:tcPr marL="9525" marR="9525" marT="9525" marB="0" anchor="b">
                    <a:solidFill>
                      <a:schemeClr val="accent2"/>
                    </a:solidFill>
                  </a:tcPr>
                </a:tc>
              </a:tr>
              <a:tr h="837067">
                <a:tc>
                  <a:txBody>
                    <a:bodyPr/>
                    <a:lstStyle/>
                    <a:p>
                      <a:pPr algn="l" fontAlgn="b"/>
                      <a:r>
                        <a:rPr lang="es-AR" sz="2800" u="none" strike="noStrike" dirty="0">
                          <a:effectLst/>
                        </a:rPr>
                        <a:t>Marítima</a:t>
                      </a:r>
                      <a:endParaRPr lang="es-AR" sz="2800" b="1" i="0" u="none" strike="noStrike" dirty="0">
                        <a:effectLst/>
                        <a:latin typeface="Arial"/>
                      </a:endParaRPr>
                    </a:p>
                  </a:txBody>
                  <a:tcPr marL="9525" marR="9525" marT="9525" marB="0" anchor="b">
                    <a:solidFill>
                      <a:schemeClr val="accent1"/>
                    </a:solidFill>
                  </a:tcPr>
                </a:tc>
                <a:tc>
                  <a:txBody>
                    <a:bodyPr/>
                    <a:lstStyle/>
                    <a:p>
                      <a:pPr algn="ctr" fontAlgn="b"/>
                      <a:r>
                        <a:rPr lang="es-AR" sz="2800" u="none" strike="noStrike" dirty="0">
                          <a:effectLst/>
                        </a:rPr>
                        <a:t>15</a:t>
                      </a:r>
                      <a:endParaRPr lang="es-AR" sz="2800" b="0" i="0" u="none" strike="noStrike" dirty="0">
                        <a:effectLst/>
                        <a:latin typeface="Arial"/>
                      </a:endParaRPr>
                    </a:p>
                  </a:txBody>
                  <a:tcPr marL="9525" marR="9525" marT="9525" marB="0" anchor="b">
                    <a:solidFill>
                      <a:schemeClr val="accent1"/>
                    </a:solidFill>
                  </a:tcPr>
                </a:tc>
                <a:tc>
                  <a:txBody>
                    <a:bodyPr/>
                    <a:lstStyle/>
                    <a:p>
                      <a:pPr algn="ctr" fontAlgn="b"/>
                      <a:r>
                        <a:rPr lang="es-AR" sz="2800" u="none" strike="noStrike" dirty="0">
                          <a:effectLst/>
                        </a:rPr>
                        <a:t>94%</a:t>
                      </a:r>
                      <a:endParaRPr lang="es-AR" sz="2800" b="0" i="0" u="none" strike="noStrike" dirty="0">
                        <a:effectLst/>
                        <a:latin typeface="Arial"/>
                      </a:endParaRPr>
                    </a:p>
                  </a:txBody>
                  <a:tcPr marL="9525" marR="9525" marT="9525" marB="0" anchor="b">
                    <a:solidFill>
                      <a:schemeClr val="accent1"/>
                    </a:solidFill>
                  </a:tcPr>
                </a:tc>
                <a:tc>
                  <a:txBody>
                    <a:bodyPr/>
                    <a:lstStyle/>
                    <a:p>
                      <a:pPr algn="ctr" fontAlgn="b"/>
                      <a:r>
                        <a:rPr lang="es-AR" sz="2800" u="none" strike="noStrike" dirty="0">
                          <a:effectLst/>
                        </a:rPr>
                        <a:t>1</a:t>
                      </a:r>
                      <a:endParaRPr lang="es-AR" sz="2800" b="0" i="0" u="none" strike="noStrike" dirty="0">
                        <a:effectLst/>
                        <a:latin typeface="Arial"/>
                      </a:endParaRPr>
                    </a:p>
                  </a:txBody>
                  <a:tcPr marL="9525" marR="9525" marT="9525" marB="0" anchor="b">
                    <a:solidFill>
                      <a:schemeClr val="accent1"/>
                    </a:solidFill>
                  </a:tcPr>
                </a:tc>
                <a:tc>
                  <a:txBody>
                    <a:bodyPr/>
                    <a:lstStyle/>
                    <a:p>
                      <a:pPr algn="ctr" fontAlgn="b"/>
                      <a:r>
                        <a:rPr lang="es-AR" sz="2800" u="none" strike="noStrike">
                          <a:effectLst/>
                        </a:rPr>
                        <a:t>6%</a:t>
                      </a:r>
                      <a:endParaRPr lang="es-AR" sz="2800" b="0" i="0" u="none" strike="noStrike">
                        <a:effectLst/>
                        <a:latin typeface="Arial"/>
                      </a:endParaRPr>
                    </a:p>
                  </a:txBody>
                  <a:tcPr marL="9525" marR="9525" marT="9525" marB="0" anchor="b">
                    <a:solidFill>
                      <a:schemeClr val="accent1"/>
                    </a:solidFill>
                  </a:tcPr>
                </a:tc>
                <a:tc>
                  <a:txBody>
                    <a:bodyPr/>
                    <a:lstStyle/>
                    <a:p>
                      <a:pPr algn="ctr" fontAlgn="b"/>
                      <a:r>
                        <a:rPr lang="es-AR" sz="2800" u="none" strike="noStrike" dirty="0">
                          <a:effectLst/>
                        </a:rPr>
                        <a:t>16</a:t>
                      </a:r>
                      <a:endParaRPr lang="es-AR" sz="2800" b="0" i="0" u="none" strike="noStrike" dirty="0">
                        <a:effectLst/>
                        <a:latin typeface="Arial"/>
                      </a:endParaRPr>
                    </a:p>
                  </a:txBody>
                  <a:tcPr marL="9525" marR="9525" marT="9525" marB="0" anchor="b">
                    <a:solidFill>
                      <a:schemeClr val="accent1"/>
                    </a:solidFill>
                  </a:tcPr>
                </a:tc>
                <a:tc>
                  <a:txBody>
                    <a:bodyPr/>
                    <a:lstStyle/>
                    <a:p>
                      <a:pPr algn="ctr" fontAlgn="b"/>
                      <a:r>
                        <a:rPr lang="es-AR" sz="2800" u="none" strike="noStrike" dirty="0">
                          <a:effectLst/>
                        </a:rPr>
                        <a:t>100%</a:t>
                      </a:r>
                      <a:endParaRPr lang="es-AR" sz="2800" b="0" i="0" u="none" strike="noStrike" dirty="0">
                        <a:effectLst/>
                        <a:latin typeface="Arial"/>
                      </a:endParaRPr>
                    </a:p>
                  </a:txBody>
                  <a:tcPr marL="9525" marR="9525" marT="9525" marB="0" anchor="b">
                    <a:solidFill>
                      <a:schemeClr val="accent1"/>
                    </a:solidFill>
                  </a:tcPr>
                </a:tc>
              </a:tr>
              <a:tr h="837067">
                <a:tc>
                  <a:txBody>
                    <a:bodyPr/>
                    <a:lstStyle/>
                    <a:p>
                      <a:pPr algn="l" fontAlgn="b"/>
                      <a:r>
                        <a:rPr lang="es-AR" sz="2800" u="none" strike="noStrike" dirty="0">
                          <a:effectLst/>
                        </a:rPr>
                        <a:t>Total</a:t>
                      </a:r>
                      <a:endParaRPr lang="es-AR" sz="2800" b="1" i="0" u="none" strike="noStrike" dirty="0">
                        <a:effectLst/>
                        <a:latin typeface="Arial"/>
                      </a:endParaRPr>
                    </a:p>
                  </a:txBody>
                  <a:tcPr marL="9525" marR="9525" marT="9525" marB="0" anchor="b">
                    <a:solidFill>
                      <a:schemeClr val="accent1">
                        <a:lumMod val="20000"/>
                        <a:lumOff val="80000"/>
                      </a:schemeClr>
                    </a:solidFill>
                  </a:tcPr>
                </a:tc>
                <a:tc>
                  <a:txBody>
                    <a:bodyPr/>
                    <a:lstStyle/>
                    <a:p>
                      <a:pPr algn="ctr" fontAlgn="b"/>
                      <a:r>
                        <a:rPr lang="es-AR" sz="2800" u="none" strike="noStrike" dirty="0">
                          <a:effectLst/>
                        </a:rPr>
                        <a:t>38</a:t>
                      </a:r>
                      <a:endParaRPr lang="es-AR" sz="2800" b="0" i="0" u="none" strike="noStrike" dirty="0">
                        <a:effectLst/>
                        <a:latin typeface="Arial"/>
                      </a:endParaRPr>
                    </a:p>
                  </a:txBody>
                  <a:tcPr marL="9525" marR="9525" marT="9525" marB="0" anchor="b">
                    <a:solidFill>
                      <a:schemeClr val="accent1">
                        <a:lumMod val="20000"/>
                        <a:lumOff val="80000"/>
                      </a:schemeClr>
                    </a:solidFill>
                  </a:tcPr>
                </a:tc>
                <a:tc>
                  <a:txBody>
                    <a:bodyPr/>
                    <a:lstStyle/>
                    <a:p>
                      <a:pPr algn="ctr" fontAlgn="b"/>
                      <a:r>
                        <a:rPr lang="es-AR" sz="2800" u="none" strike="noStrike" dirty="0">
                          <a:effectLst/>
                        </a:rPr>
                        <a:t>39%</a:t>
                      </a:r>
                      <a:endParaRPr lang="es-AR" sz="2800" b="0" i="0" u="none" strike="noStrike" dirty="0">
                        <a:effectLst/>
                        <a:latin typeface="Arial"/>
                      </a:endParaRPr>
                    </a:p>
                  </a:txBody>
                  <a:tcPr marL="9525" marR="9525" marT="9525" marB="0" anchor="b">
                    <a:solidFill>
                      <a:schemeClr val="accent1">
                        <a:lumMod val="20000"/>
                        <a:lumOff val="80000"/>
                      </a:schemeClr>
                    </a:solidFill>
                  </a:tcPr>
                </a:tc>
                <a:tc>
                  <a:txBody>
                    <a:bodyPr/>
                    <a:lstStyle/>
                    <a:p>
                      <a:pPr algn="ctr" fontAlgn="b"/>
                      <a:r>
                        <a:rPr lang="es-AR" sz="2800" u="none" strike="noStrike" dirty="0">
                          <a:effectLst/>
                        </a:rPr>
                        <a:t>59</a:t>
                      </a:r>
                      <a:endParaRPr lang="es-AR" sz="2800" b="0" i="0" u="none" strike="noStrike" dirty="0">
                        <a:effectLst/>
                        <a:latin typeface="Arial"/>
                      </a:endParaRPr>
                    </a:p>
                  </a:txBody>
                  <a:tcPr marL="9525" marR="9525" marT="9525" marB="0" anchor="b">
                    <a:solidFill>
                      <a:schemeClr val="accent1">
                        <a:lumMod val="20000"/>
                        <a:lumOff val="80000"/>
                      </a:schemeClr>
                    </a:solidFill>
                  </a:tcPr>
                </a:tc>
                <a:tc>
                  <a:txBody>
                    <a:bodyPr/>
                    <a:lstStyle/>
                    <a:p>
                      <a:pPr algn="ctr" fontAlgn="b"/>
                      <a:r>
                        <a:rPr lang="es-AR" sz="2800" u="none" strike="noStrike" dirty="0">
                          <a:effectLst/>
                        </a:rPr>
                        <a:t>61%</a:t>
                      </a:r>
                      <a:endParaRPr lang="es-AR" sz="2800" b="0" i="0" u="none" strike="noStrike" dirty="0">
                        <a:effectLst/>
                        <a:latin typeface="Arial"/>
                      </a:endParaRPr>
                    </a:p>
                  </a:txBody>
                  <a:tcPr marL="9525" marR="9525" marT="9525" marB="0" anchor="b">
                    <a:solidFill>
                      <a:schemeClr val="accent1">
                        <a:lumMod val="20000"/>
                        <a:lumOff val="80000"/>
                      </a:schemeClr>
                    </a:solidFill>
                  </a:tcPr>
                </a:tc>
                <a:tc>
                  <a:txBody>
                    <a:bodyPr/>
                    <a:lstStyle/>
                    <a:p>
                      <a:pPr algn="ctr" fontAlgn="b"/>
                      <a:r>
                        <a:rPr lang="es-AR" sz="2800" u="none" strike="noStrike" dirty="0">
                          <a:effectLst/>
                        </a:rPr>
                        <a:t>97</a:t>
                      </a:r>
                      <a:endParaRPr lang="es-AR" sz="2800" b="0" i="0" u="none" strike="noStrike" dirty="0">
                        <a:effectLst/>
                        <a:latin typeface="Arial"/>
                      </a:endParaRPr>
                    </a:p>
                  </a:txBody>
                  <a:tcPr marL="9525" marR="9525" marT="9525" marB="0" anchor="b">
                    <a:solidFill>
                      <a:schemeClr val="accent1">
                        <a:lumMod val="20000"/>
                        <a:lumOff val="80000"/>
                      </a:schemeClr>
                    </a:solidFill>
                  </a:tcPr>
                </a:tc>
                <a:tc>
                  <a:txBody>
                    <a:bodyPr/>
                    <a:lstStyle/>
                    <a:p>
                      <a:pPr algn="ctr" fontAlgn="b"/>
                      <a:r>
                        <a:rPr lang="es-AR" sz="2800" u="none" strike="noStrike" dirty="0">
                          <a:effectLst/>
                        </a:rPr>
                        <a:t>100%</a:t>
                      </a:r>
                      <a:endParaRPr lang="es-AR" sz="2800" b="0" i="0" u="none" strike="noStrike" dirty="0">
                        <a:effectLst/>
                        <a:latin typeface="Arial"/>
                      </a:endParaRPr>
                    </a:p>
                  </a:txBody>
                  <a:tcPr marL="9525" marR="9525" marT="9525" marB="0" anchor="b">
                    <a:solidFill>
                      <a:schemeClr val="accent1">
                        <a:lumMod val="20000"/>
                        <a:lumOff val="80000"/>
                      </a:schemeClr>
                    </a:solidFill>
                  </a:tcPr>
                </a:tc>
              </a:tr>
            </a:tbl>
          </a:graphicData>
        </a:graphic>
      </p:graphicFrame>
    </p:spTree>
    <p:extLst>
      <p:ext uri="{BB962C8B-B14F-4D97-AF65-F5344CB8AC3E}">
        <p14:creationId xmlns="" xmlns:p14="http://schemas.microsoft.com/office/powerpoint/2010/main" val="29004763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 xmlns:p14="http://schemas.microsoft.com/office/powerpoint/2010/main" val="3532275290"/>
              </p:ext>
            </p:extLst>
          </p:nvPr>
        </p:nvGraphicFramePr>
        <p:xfrm>
          <a:off x="395536" y="1484784"/>
          <a:ext cx="7920880" cy="2952328"/>
        </p:xfrm>
        <a:graphic>
          <a:graphicData uri="http://schemas.openxmlformats.org/drawingml/2006/table">
            <a:tbl>
              <a:tblPr>
                <a:tableStyleId>{5C22544A-7EE6-4342-B048-85BDC9FD1C3A}</a:tableStyleId>
              </a:tblPr>
              <a:tblGrid>
                <a:gridCol w="3058359"/>
                <a:gridCol w="2635822"/>
                <a:gridCol w="2226699"/>
              </a:tblGrid>
              <a:tr h="1458152">
                <a:tc>
                  <a:txBody>
                    <a:bodyPr/>
                    <a:lstStyle/>
                    <a:p>
                      <a:pPr algn="l" fontAlgn="b"/>
                      <a:r>
                        <a:rPr lang="es-AR" sz="3600" b="1" u="none" strike="noStrike" dirty="0">
                          <a:solidFill>
                            <a:schemeClr val="accent2">
                              <a:lumMod val="50000"/>
                            </a:schemeClr>
                          </a:solidFill>
                          <a:effectLst/>
                        </a:rPr>
                        <a:t>Carga </a:t>
                      </a:r>
                      <a:r>
                        <a:rPr lang="es-AR" sz="3600" b="1" u="none" strike="noStrike" dirty="0" smtClean="0">
                          <a:solidFill>
                            <a:schemeClr val="accent2">
                              <a:lumMod val="50000"/>
                            </a:schemeClr>
                          </a:solidFill>
                          <a:effectLst/>
                        </a:rPr>
                        <a:t>promedio</a:t>
                      </a:r>
                      <a:endParaRPr lang="es-AR" sz="3600" b="1" i="0" u="none" strike="noStrike" dirty="0">
                        <a:solidFill>
                          <a:schemeClr val="accent2">
                            <a:lumMod val="50000"/>
                          </a:schemeClr>
                        </a:solidFill>
                        <a:effectLst/>
                        <a:latin typeface="Arial"/>
                      </a:endParaRPr>
                    </a:p>
                  </a:txBody>
                  <a:tcPr marL="9525" marR="9525" marT="9525" marB="0" anchor="b">
                    <a:solidFill>
                      <a:schemeClr val="tx2">
                        <a:lumMod val="40000"/>
                        <a:lumOff val="60000"/>
                      </a:schemeClr>
                    </a:solidFill>
                  </a:tcPr>
                </a:tc>
                <a:tc>
                  <a:txBody>
                    <a:bodyPr/>
                    <a:lstStyle/>
                    <a:p>
                      <a:pPr algn="ctr" fontAlgn="b"/>
                      <a:r>
                        <a:rPr lang="es-AR" sz="3600" b="1" u="sng" strike="noStrike" dirty="0" err="1" smtClean="0">
                          <a:solidFill>
                            <a:schemeClr val="accent2">
                              <a:lumMod val="50000"/>
                            </a:schemeClr>
                          </a:solidFill>
                          <a:effectLst/>
                        </a:rPr>
                        <a:t>P.Públicos</a:t>
                      </a:r>
                      <a:endParaRPr lang="es-AR" sz="3600" b="1" i="0" u="sng" strike="noStrike" dirty="0">
                        <a:solidFill>
                          <a:schemeClr val="accent2">
                            <a:lumMod val="50000"/>
                          </a:schemeClr>
                        </a:solidFill>
                        <a:effectLst/>
                        <a:latin typeface="Arial"/>
                      </a:endParaRPr>
                    </a:p>
                  </a:txBody>
                  <a:tcPr marL="9525" marR="9525" marT="9525" marB="0" anchor="b">
                    <a:solidFill>
                      <a:schemeClr val="tx2">
                        <a:lumMod val="40000"/>
                        <a:lumOff val="60000"/>
                      </a:schemeClr>
                    </a:solidFill>
                  </a:tcPr>
                </a:tc>
                <a:tc>
                  <a:txBody>
                    <a:bodyPr/>
                    <a:lstStyle/>
                    <a:p>
                      <a:pPr algn="ctr" fontAlgn="b"/>
                      <a:r>
                        <a:rPr lang="es-AR" sz="3600" b="1" u="sng" strike="noStrike" dirty="0" err="1">
                          <a:solidFill>
                            <a:schemeClr val="accent2">
                              <a:lumMod val="50000"/>
                            </a:schemeClr>
                          </a:solidFill>
                          <a:effectLst/>
                        </a:rPr>
                        <a:t>P.Privados</a:t>
                      </a:r>
                      <a:endParaRPr lang="es-AR" sz="3600" b="1" i="0" u="sng" strike="noStrike" dirty="0">
                        <a:solidFill>
                          <a:schemeClr val="accent2">
                            <a:lumMod val="50000"/>
                          </a:schemeClr>
                        </a:solidFill>
                        <a:effectLst/>
                        <a:latin typeface="Arial"/>
                      </a:endParaRPr>
                    </a:p>
                  </a:txBody>
                  <a:tcPr marL="9525" marR="9525" marT="9525" marB="0" anchor="b">
                    <a:solidFill>
                      <a:schemeClr val="tx2">
                        <a:lumMod val="40000"/>
                        <a:lumOff val="60000"/>
                      </a:schemeClr>
                    </a:solidFill>
                  </a:tcPr>
                </a:tc>
              </a:tr>
              <a:tr h="1494176">
                <a:tc>
                  <a:txBody>
                    <a:bodyPr/>
                    <a:lstStyle/>
                    <a:p>
                      <a:pPr algn="l" fontAlgn="b"/>
                      <a:r>
                        <a:rPr lang="es-AR" sz="3600" b="1" u="none" strike="noStrike" dirty="0">
                          <a:solidFill>
                            <a:schemeClr val="accent2">
                              <a:lumMod val="50000"/>
                            </a:schemeClr>
                          </a:solidFill>
                          <a:effectLst/>
                        </a:rPr>
                        <a:t>por Puerto (</a:t>
                      </a:r>
                      <a:r>
                        <a:rPr lang="es-AR" sz="3600" b="1" u="none" strike="noStrike" dirty="0" smtClean="0">
                          <a:solidFill>
                            <a:schemeClr val="accent2">
                              <a:lumMod val="50000"/>
                            </a:schemeClr>
                          </a:solidFill>
                          <a:effectLst/>
                        </a:rPr>
                        <a:t>ton anuales)</a:t>
                      </a:r>
                      <a:endParaRPr lang="es-AR" sz="3600" b="1" i="0" u="none" strike="noStrike" dirty="0">
                        <a:solidFill>
                          <a:schemeClr val="accent2">
                            <a:lumMod val="50000"/>
                          </a:schemeClr>
                        </a:solidFill>
                        <a:effectLst/>
                        <a:latin typeface="Arial"/>
                      </a:endParaRPr>
                    </a:p>
                  </a:txBody>
                  <a:tcPr marL="9525" marR="9525" marT="9525" marB="0" anchor="b">
                    <a:solidFill>
                      <a:schemeClr val="tx2">
                        <a:lumMod val="40000"/>
                        <a:lumOff val="60000"/>
                      </a:schemeClr>
                    </a:solidFill>
                  </a:tcPr>
                </a:tc>
                <a:tc>
                  <a:txBody>
                    <a:bodyPr/>
                    <a:lstStyle/>
                    <a:p>
                      <a:pPr algn="ctr" fontAlgn="b"/>
                      <a:r>
                        <a:rPr lang="es-AR" sz="3600" b="1" u="none" strike="noStrike" dirty="0">
                          <a:solidFill>
                            <a:schemeClr val="accent2">
                              <a:lumMod val="50000"/>
                            </a:schemeClr>
                          </a:solidFill>
                          <a:effectLst/>
                        </a:rPr>
                        <a:t>1.894.629</a:t>
                      </a:r>
                      <a:endParaRPr lang="es-AR" sz="3600" b="1" i="0" u="none" strike="noStrike" dirty="0">
                        <a:solidFill>
                          <a:schemeClr val="accent2">
                            <a:lumMod val="50000"/>
                          </a:schemeClr>
                        </a:solidFill>
                        <a:effectLst/>
                        <a:latin typeface="Arial"/>
                      </a:endParaRPr>
                    </a:p>
                  </a:txBody>
                  <a:tcPr marL="9525" marR="9525" marT="9525" marB="0" anchor="b">
                    <a:solidFill>
                      <a:schemeClr val="tx2">
                        <a:lumMod val="40000"/>
                        <a:lumOff val="60000"/>
                      </a:schemeClr>
                    </a:solidFill>
                  </a:tcPr>
                </a:tc>
                <a:tc>
                  <a:txBody>
                    <a:bodyPr/>
                    <a:lstStyle/>
                    <a:p>
                      <a:pPr algn="ctr" fontAlgn="b"/>
                      <a:r>
                        <a:rPr lang="es-AR" sz="3600" b="1" u="none" strike="noStrike" dirty="0">
                          <a:solidFill>
                            <a:schemeClr val="accent2">
                              <a:lumMod val="50000"/>
                            </a:schemeClr>
                          </a:solidFill>
                          <a:effectLst/>
                        </a:rPr>
                        <a:t>1.188.540</a:t>
                      </a:r>
                      <a:endParaRPr lang="es-AR" sz="3600" b="1" i="0" u="none" strike="noStrike" dirty="0">
                        <a:solidFill>
                          <a:schemeClr val="accent2">
                            <a:lumMod val="50000"/>
                          </a:schemeClr>
                        </a:solidFill>
                        <a:effectLst/>
                        <a:latin typeface="Arial"/>
                      </a:endParaRPr>
                    </a:p>
                  </a:txBody>
                  <a:tcPr marL="9525" marR="9525" marT="9525" marB="0" anchor="b">
                    <a:solidFill>
                      <a:schemeClr val="tx2">
                        <a:lumMod val="40000"/>
                        <a:lumOff val="60000"/>
                      </a:schemeClr>
                    </a:solidFill>
                  </a:tcPr>
                </a:tc>
              </a:tr>
            </a:tbl>
          </a:graphicData>
        </a:graphic>
      </p:graphicFrame>
    </p:spTree>
    <p:extLst>
      <p:ext uri="{BB962C8B-B14F-4D97-AF65-F5344CB8AC3E}">
        <p14:creationId xmlns="" xmlns:p14="http://schemas.microsoft.com/office/powerpoint/2010/main" val="34762278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746650"/>
          </a:xfrm>
        </p:spPr>
        <p:txBody>
          <a:bodyPr/>
          <a:lstStyle/>
          <a:p>
            <a:r>
              <a:rPr lang="es-ES" b="1" dirty="0" smtClean="0">
                <a:solidFill>
                  <a:schemeClr val="accent1"/>
                </a:solidFill>
              </a:rPr>
              <a:t>NUEVO ESCENARIO</a:t>
            </a:r>
            <a:endParaRPr lang="es-ES" b="1" dirty="0">
              <a:solidFill>
                <a:schemeClr val="accent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404664"/>
            <a:ext cx="8352928" cy="5976664"/>
          </a:xfrm>
        </p:spPr>
        <p:txBody>
          <a:bodyPr>
            <a:normAutofit/>
          </a:bodyPr>
          <a:lstStyle/>
          <a:p>
            <a:r>
              <a:rPr lang="es-ES" sz="4000" b="1" dirty="0" smtClean="0">
                <a:solidFill>
                  <a:schemeClr val="accent1"/>
                </a:solidFill>
              </a:rPr>
              <a:t>PLAN AGROALIMENTARIO E INDUSTRIAL 2020</a:t>
            </a:r>
            <a:br>
              <a:rPr lang="es-ES" sz="4000" b="1" dirty="0" smtClean="0">
                <a:solidFill>
                  <a:schemeClr val="accent1"/>
                </a:solidFill>
              </a:rPr>
            </a:br>
            <a:r>
              <a:rPr lang="es-ES" sz="4000" b="1" dirty="0" smtClean="0">
                <a:solidFill>
                  <a:schemeClr val="accent1"/>
                </a:solidFill>
              </a:rPr>
              <a:t/>
            </a:r>
            <a:br>
              <a:rPr lang="es-ES" sz="4000" b="1" dirty="0" smtClean="0">
                <a:solidFill>
                  <a:schemeClr val="accent1"/>
                </a:solidFill>
              </a:rPr>
            </a:br>
            <a:r>
              <a:rPr lang="es-ES" sz="4000" b="1" dirty="0" smtClean="0">
                <a:solidFill>
                  <a:schemeClr val="accent1"/>
                </a:solidFill>
              </a:rPr>
              <a:t>PLAN ESTRATEGICO TERRITORIAL 2016</a:t>
            </a:r>
            <a:br>
              <a:rPr lang="es-ES" sz="4000" b="1" dirty="0" smtClean="0">
                <a:solidFill>
                  <a:schemeClr val="accent1"/>
                </a:solidFill>
              </a:rPr>
            </a:br>
            <a:r>
              <a:rPr lang="es-ES" sz="4000" b="1" dirty="0" smtClean="0">
                <a:solidFill>
                  <a:schemeClr val="accent1"/>
                </a:solidFill>
              </a:rPr>
              <a:t/>
            </a:r>
            <a:br>
              <a:rPr lang="es-ES" sz="4000" b="1" dirty="0" smtClean="0">
                <a:solidFill>
                  <a:schemeClr val="accent1"/>
                </a:solidFill>
              </a:rPr>
            </a:br>
            <a:r>
              <a:rPr lang="es-ES" sz="4000" b="1" dirty="0" smtClean="0">
                <a:solidFill>
                  <a:schemeClr val="accent1"/>
                </a:solidFill>
              </a:rPr>
              <a:t>PLAN DE EXPORTACIONES POR 100 MM DE DÓLARES</a:t>
            </a:r>
            <a:endParaRPr lang="es-ES" sz="4000" b="1" dirty="0">
              <a:solidFill>
                <a:schemeClr val="accent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70186"/>
          </a:xfrm>
        </p:spPr>
        <p:txBody>
          <a:bodyPr>
            <a:normAutofit fontScale="90000"/>
          </a:bodyPr>
          <a:lstStyle/>
          <a:p>
            <a:r>
              <a:rPr lang="es-ES" b="1" dirty="0" smtClean="0">
                <a:solidFill>
                  <a:schemeClr val="tx2"/>
                </a:solidFill>
              </a:rPr>
              <a:t/>
            </a:r>
            <a:br>
              <a:rPr lang="es-ES" b="1" dirty="0" smtClean="0">
                <a:solidFill>
                  <a:schemeClr val="tx2"/>
                </a:solidFill>
              </a:rPr>
            </a:br>
            <a:r>
              <a:rPr lang="es-ES" sz="4000" b="1" dirty="0" smtClean="0">
                <a:solidFill>
                  <a:schemeClr val="accent1"/>
                </a:solidFill>
              </a:rPr>
              <a:t>PLAN  ESTRATÉGICO</a:t>
            </a:r>
            <a:br>
              <a:rPr lang="es-ES" sz="4000" b="1" dirty="0" smtClean="0">
                <a:solidFill>
                  <a:schemeClr val="accent1"/>
                </a:solidFill>
              </a:rPr>
            </a:br>
            <a:r>
              <a:rPr lang="es-ES" sz="4000" b="1" dirty="0" smtClean="0">
                <a:solidFill>
                  <a:schemeClr val="accent1"/>
                </a:solidFill>
              </a:rPr>
              <a:t>AGROALIMENTARIO E INDUSTRIAL 2020</a:t>
            </a:r>
            <a:r>
              <a:rPr lang="es-ES" b="1" dirty="0" smtClean="0">
                <a:solidFill>
                  <a:schemeClr val="accent1"/>
                </a:solidFill>
              </a:rPr>
              <a:t/>
            </a:r>
            <a:br>
              <a:rPr lang="es-ES" b="1" dirty="0" smtClean="0">
                <a:solidFill>
                  <a:schemeClr val="accent1"/>
                </a:solidFill>
              </a:rPr>
            </a:br>
            <a:endParaRPr lang="es-ES" dirty="0">
              <a:solidFill>
                <a:schemeClr val="accent1"/>
              </a:solidFill>
            </a:endParaRPr>
          </a:p>
        </p:txBody>
      </p:sp>
      <p:sp>
        <p:nvSpPr>
          <p:cNvPr id="3" name="Content Placeholder 2"/>
          <p:cNvSpPr>
            <a:spLocks noGrp="1"/>
          </p:cNvSpPr>
          <p:nvPr>
            <p:ph idx="1"/>
          </p:nvPr>
        </p:nvSpPr>
        <p:spPr/>
        <p:txBody>
          <a:bodyPr/>
          <a:lstStyle/>
          <a:p>
            <a:r>
              <a:rPr lang="es-AR" sz="3600" b="1" dirty="0" smtClean="0">
                <a:solidFill>
                  <a:schemeClr val="accent1"/>
                </a:solidFill>
              </a:rPr>
              <a:t>Se establecen fines, estrategias y metas de producción y exportación al 2020, para los 24 complejos más importantes, destacando su potencialidad y las oportunidades que brinda el contexto internacional a este importante sector de la economía. </a:t>
            </a:r>
            <a:endParaRPr lang="es-ES" sz="3600" b="1" dirty="0" smtClean="0">
              <a:solidFill>
                <a:schemeClr val="accent1"/>
              </a:solidFill>
            </a:endParaRPr>
          </a:p>
          <a:p>
            <a:endParaRPr lang="es-E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70186"/>
          </a:xfrm>
        </p:spPr>
        <p:txBody>
          <a:bodyPr>
            <a:normAutofit fontScale="90000"/>
          </a:bodyPr>
          <a:lstStyle/>
          <a:p>
            <a:r>
              <a:rPr lang="es-ES" b="1" dirty="0" smtClean="0">
                <a:solidFill>
                  <a:schemeClr val="tx2"/>
                </a:solidFill>
              </a:rPr>
              <a:t/>
            </a:r>
            <a:br>
              <a:rPr lang="es-ES" b="1" dirty="0" smtClean="0">
                <a:solidFill>
                  <a:schemeClr val="tx2"/>
                </a:solidFill>
              </a:rPr>
            </a:br>
            <a:r>
              <a:rPr lang="es-ES" sz="4000" b="1" dirty="0" smtClean="0">
                <a:solidFill>
                  <a:schemeClr val="accent1"/>
                </a:solidFill>
              </a:rPr>
              <a:t>PLAN  ESTRATÉGICO</a:t>
            </a:r>
            <a:br>
              <a:rPr lang="es-ES" sz="4000" b="1" dirty="0" smtClean="0">
                <a:solidFill>
                  <a:schemeClr val="accent1"/>
                </a:solidFill>
              </a:rPr>
            </a:br>
            <a:r>
              <a:rPr lang="es-ES" sz="4000" b="1" dirty="0" smtClean="0">
                <a:solidFill>
                  <a:schemeClr val="accent1"/>
                </a:solidFill>
              </a:rPr>
              <a:t>AGROALIMENTARIO E INDUSTRIAL 2020</a:t>
            </a:r>
            <a:r>
              <a:rPr lang="es-ES" b="1" dirty="0" smtClean="0">
                <a:solidFill>
                  <a:schemeClr val="accent1"/>
                </a:solidFill>
              </a:rPr>
              <a:t/>
            </a:r>
            <a:br>
              <a:rPr lang="es-ES" b="1" dirty="0" smtClean="0">
                <a:solidFill>
                  <a:schemeClr val="accent1"/>
                </a:solidFill>
              </a:rPr>
            </a:br>
            <a:endParaRPr lang="es-ES" dirty="0">
              <a:solidFill>
                <a:schemeClr val="accent1"/>
              </a:solidFill>
            </a:endParaRPr>
          </a:p>
        </p:txBody>
      </p:sp>
      <p:sp>
        <p:nvSpPr>
          <p:cNvPr id="3" name="Content Placeholder 2"/>
          <p:cNvSpPr>
            <a:spLocks noGrp="1"/>
          </p:cNvSpPr>
          <p:nvPr>
            <p:ph idx="1"/>
          </p:nvPr>
        </p:nvSpPr>
        <p:spPr>
          <a:xfrm>
            <a:off x="251520" y="1484784"/>
            <a:ext cx="8568952" cy="4968552"/>
          </a:xfrm>
        </p:spPr>
        <p:txBody>
          <a:bodyPr>
            <a:normAutofit lnSpcReduction="10000"/>
          </a:bodyPr>
          <a:lstStyle/>
          <a:p>
            <a:pPr>
              <a:buNone/>
            </a:pPr>
            <a:r>
              <a:rPr lang="es-AR" b="1" dirty="0" smtClean="0">
                <a:solidFill>
                  <a:schemeClr val="accent1"/>
                </a:solidFill>
              </a:rPr>
              <a:t>Actualmente nos encontramos en esta situación:  </a:t>
            </a:r>
            <a:endParaRPr lang="es-ES" b="1" dirty="0" smtClean="0">
              <a:solidFill>
                <a:schemeClr val="accent1"/>
              </a:solidFill>
            </a:endParaRPr>
          </a:p>
          <a:p>
            <a:pPr>
              <a:buNone/>
            </a:pPr>
            <a:r>
              <a:rPr lang="es-AR" b="1" dirty="0" smtClean="0">
                <a:solidFill>
                  <a:schemeClr val="accent1"/>
                </a:solidFill>
              </a:rPr>
              <a:t>     Primer exportar mundial de biodiesel; de miel; de jugos concentrados de limón; de maní; de aceite de soja y de harinas de soja; </a:t>
            </a:r>
            <a:endParaRPr lang="es-ES" b="1" dirty="0" smtClean="0">
              <a:solidFill>
                <a:schemeClr val="accent1"/>
              </a:solidFill>
            </a:endParaRPr>
          </a:p>
          <a:p>
            <a:pPr>
              <a:buNone/>
            </a:pPr>
            <a:r>
              <a:rPr lang="es-AR" b="1" dirty="0" smtClean="0">
                <a:solidFill>
                  <a:schemeClr val="accent1"/>
                </a:solidFill>
              </a:rPr>
              <a:t> </a:t>
            </a:r>
            <a:endParaRPr lang="es-ES" b="1" dirty="0" smtClean="0">
              <a:solidFill>
                <a:schemeClr val="accent1"/>
              </a:solidFill>
            </a:endParaRPr>
          </a:p>
          <a:p>
            <a:pPr>
              <a:buNone/>
            </a:pPr>
            <a:r>
              <a:rPr lang="es-AR" b="1" dirty="0" smtClean="0">
                <a:solidFill>
                  <a:schemeClr val="accent1"/>
                </a:solidFill>
              </a:rPr>
              <a:t>    Segundo exportador mundial de maíz, de aceite de girasol; limón y limas; peras, preparados de maní; maní con cáscara; carne cocida, jugo de uva, sorgo; harinas de girasol; yerba mate y harinas de maíz; </a:t>
            </a:r>
            <a:endParaRPr lang="es-ES" b="1" dirty="0" smtClean="0">
              <a:solidFill>
                <a:schemeClr val="accent1"/>
              </a:solidFill>
            </a:endParaRPr>
          </a:p>
          <a:p>
            <a:endParaRPr lang="es-E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70186"/>
          </a:xfrm>
        </p:spPr>
        <p:txBody>
          <a:bodyPr>
            <a:normAutofit fontScale="90000"/>
          </a:bodyPr>
          <a:lstStyle/>
          <a:p>
            <a:r>
              <a:rPr lang="es-ES" b="1" dirty="0" smtClean="0">
                <a:solidFill>
                  <a:schemeClr val="tx2"/>
                </a:solidFill>
              </a:rPr>
              <a:t/>
            </a:r>
            <a:br>
              <a:rPr lang="es-ES" b="1" dirty="0" smtClean="0">
                <a:solidFill>
                  <a:schemeClr val="tx2"/>
                </a:solidFill>
              </a:rPr>
            </a:br>
            <a:r>
              <a:rPr lang="es-ES" sz="4000" b="1" dirty="0" smtClean="0">
                <a:solidFill>
                  <a:schemeClr val="accent1"/>
                </a:solidFill>
              </a:rPr>
              <a:t>PLAN  ESTRATÉGICO</a:t>
            </a:r>
            <a:br>
              <a:rPr lang="es-ES" sz="4000" b="1" dirty="0" smtClean="0">
                <a:solidFill>
                  <a:schemeClr val="accent1"/>
                </a:solidFill>
              </a:rPr>
            </a:br>
            <a:r>
              <a:rPr lang="es-ES" sz="4000" b="1" dirty="0" smtClean="0">
                <a:solidFill>
                  <a:schemeClr val="accent1"/>
                </a:solidFill>
              </a:rPr>
              <a:t>AGROALIMENTARIO E INDUSTRIAL 2020</a:t>
            </a:r>
            <a:r>
              <a:rPr lang="es-ES" b="1" dirty="0" smtClean="0">
                <a:solidFill>
                  <a:schemeClr val="accent1"/>
                </a:solidFill>
              </a:rPr>
              <a:t/>
            </a:r>
            <a:br>
              <a:rPr lang="es-ES" b="1" dirty="0" smtClean="0">
                <a:solidFill>
                  <a:schemeClr val="accent1"/>
                </a:solidFill>
              </a:rPr>
            </a:br>
            <a:endParaRPr lang="es-ES" dirty="0">
              <a:solidFill>
                <a:schemeClr val="accent1"/>
              </a:solidFill>
            </a:endParaRPr>
          </a:p>
        </p:txBody>
      </p:sp>
      <p:sp>
        <p:nvSpPr>
          <p:cNvPr id="3" name="Content Placeholder 2"/>
          <p:cNvSpPr>
            <a:spLocks noGrp="1"/>
          </p:cNvSpPr>
          <p:nvPr>
            <p:ph idx="1"/>
          </p:nvPr>
        </p:nvSpPr>
        <p:spPr>
          <a:xfrm>
            <a:off x="251520" y="1600201"/>
            <a:ext cx="8568952" cy="4525963"/>
          </a:xfrm>
        </p:spPr>
        <p:txBody>
          <a:bodyPr>
            <a:normAutofit fontScale="92500" lnSpcReduction="10000"/>
          </a:bodyPr>
          <a:lstStyle/>
          <a:p>
            <a:pPr>
              <a:buNone/>
            </a:pPr>
            <a:endParaRPr lang="es-ES" dirty="0" smtClean="0"/>
          </a:p>
          <a:p>
            <a:r>
              <a:rPr lang="es-AR" sz="3500" b="1" dirty="0" smtClean="0">
                <a:solidFill>
                  <a:schemeClr val="accent1"/>
                </a:solidFill>
              </a:rPr>
              <a:t> Tercer exportador global de granos de soja, de porotos de soja; de ajo y jugo de manzana concentrado; </a:t>
            </a:r>
            <a:endParaRPr lang="es-ES" sz="3500" b="1" dirty="0" smtClean="0">
              <a:solidFill>
                <a:schemeClr val="accent1"/>
              </a:solidFill>
            </a:endParaRPr>
          </a:p>
          <a:p>
            <a:endParaRPr lang="es-ES" sz="3500" b="1" dirty="0" smtClean="0">
              <a:solidFill>
                <a:schemeClr val="accent1"/>
              </a:solidFill>
            </a:endParaRPr>
          </a:p>
          <a:p>
            <a:r>
              <a:rPr lang="es-AR" sz="3500" b="1" dirty="0" smtClean="0">
                <a:solidFill>
                  <a:schemeClr val="accent1"/>
                </a:solidFill>
              </a:rPr>
              <a:t>Cuarto productor mundial de harina de trigo; maní sin cáscara; aceitunas en conserva, </a:t>
            </a:r>
            <a:endParaRPr lang="es-ES" sz="3500" b="1" dirty="0" smtClean="0">
              <a:solidFill>
                <a:schemeClr val="accent1"/>
              </a:solidFill>
            </a:endParaRPr>
          </a:p>
          <a:p>
            <a:endParaRPr lang="es-ES" sz="3500" b="1" dirty="0" smtClean="0">
              <a:solidFill>
                <a:schemeClr val="accent1"/>
              </a:solidFill>
            </a:endParaRPr>
          </a:p>
          <a:p>
            <a:r>
              <a:rPr lang="es-AR" sz="3500" b="1" dirty="0" smtClean="0">
                <a:solidFill>
                  <a:schemeClr val="accent1"/>
                </a:solidFill>
              </a:rPr>
              <a:t>Quinto productor mundial de lana sucia, </a:t>
            </a:r>
            <a:endParaRPr lang="es-ES" b="1" dirty="0" smtClean="0">
              <a:solidFill>
                <a:schemeClr val="accent1"/>
              </a:solidFill>
            </a:endParaRPr>
          </a:p>
          <a:p>
            <a:pPr>
              <a:buNone/>
            </a:pPr>
            <a:endParaRPr lang="es-E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extLst>
              <p:ext uri="{D42A27DB-BD31-4B8C-83A1-F6EECF244321}">
                <p14:modId xmlns="" xmlns:p14="http://schemas.microsoft.com/office/powerpoint/2010/main" val="4246174360"/>
              </p:ext>
            </p:extLst>
          </p:nvPr>
        </p:nvGraphicFramePr>
        <p:xfrm>
          <a:off x="251521" y="332661"/>
          <a:ext cx="8568952" cy="5558540"/>
        </p:xfrm>
        <a:graphic>
          <a:graphicData uri="http://schemas.openxmlformats.org/drawingml/2006/table">
            <a:tbl>
              <a:tblPr>
                <a:tableStyleId>{5C22544A-7EE6-4342-B048-85BDC9FD1C3A}</a:tableStyleId>
              </a:tblPr>
              <a:tblGrid>
                <a:gridCol w="1944216"/>
                <a:gridCol w="1152127"/>
                <a:gridCol w="1008112"/>
                <a:gridCol w="1095743"/>
                <a:gridCol w="1058114"/>
                <a:gridCol w="1252526"/>
                <a:gridCol w="1058114"/>
              </a:tblGrid>
              <a:tr h="403144">
                <a:tc>
                  <a:txBody>
                    <a:bodyPr/>
                    <a:lstStyle/>
                    <a:p>
                      <a:pPr algn="l" fontAlgn="b"/>
                      <a:endParaRPr lang="es-AR" sz="1300" b="0" i="0" u="none" strike="noStrike" dirty="0">
                        <a:effectLst/>
                        <a:latin typeface="Arial"/>
                      </a:endParaRPr>
                    </a:p>
                  </a:txBody>
                  <a:tcPr marL="9037" marR="9037" marT="9037" marB="0" anchor="b">
                    <a:solidFill>
                      <a:schemeClr val="bg1"/>
                    </a:solidFill>
                  </a:tcPr>
                </a:tc>
                <a:tc>
                  <a:txBody>
                    <a:bodyPr/>
                    <a:lstStyle/>
                    <a:p>
                      <a:pPr algn="ctr" fontAlgn="b"/>
                      <a:endParaRPr lang="es-AR" sz="1300" b="0" i="0" u="none" strike="noStrike" dirty="0">
                        <a:effectLst/>
                        <a:latin typeface="Arial"/>
                      </a:endParaRPr>
                    </a:p>
                  </a:txBody>
                  <a:tcPr marL="9037" marR="9037" marT="9037" marB="0" anchor="b">
                    <a:solidFill>
                      <a:schemeClr val="bg1"/>
                    </a:solidFill>
                  </a:tcPr>
                </a:tc>
                <a:tc>
                  <a:txBody>
                    <a:bodyPr/>
                    <a:lstStyle/>
                    <a:p>
                      <a:pPr algn="ctr" fontAlgn="b"/>
                      <a:endParaRPr lang="es-AR" sz="1300" b="0" i="0" u="none" strike="noStrike" dirty="0">
                        <a:effectLst/>
                        <a:latin typeface="Arial"/>
                      </a:endParaRPr>
                    </a:p>
                  </a:txBody>
                  <a:tcPr marL="9037" marR="9037" marT="9037" marB="0" anchor="b">
                    <a:solidFill>
                      <a:schemeClr val="bg1"/>
                    </a:solidFill>
                  </a:tcPr>
                </a:tc>
                <a:tc>
                  <a:txBody>
                    <a:bodyPr/>
                    <a:lstStyle/>
                    <a:p>
                      <a:pPr algn="ctr" fontAlgn="b"/>
                      <a:endParaRPr lang="es-AR" sz="1300" b="0" i="0" u="none" strike="noStrike">
                        <a:effectLst/>
                        <a:latin typeface="Arial"/>
                      </a:endParaRPr>
                    </a:p>
                  </a:txBody>
                  <a:tcPr marL="9037" marR="9037" marT="9037" marB="0" anchor="b">
                    <a:solidFill>
                      <a:schemeClr val="bg1"/>
                    </a:solidFill>
                  </a:tcPr>
                </a:tc>
                <a:tc>
                  <a:txBody>
                    <a:bodyPr/>
                    <a:lstStyle/>
                    <a:p>
                      <a:pPr algn="ctr" fontAlgn="b"/>
                      <a:endParaRPr lang="es-AR" sz="1300" b="0" i="0" u="none" strike="noStrike" dirty="0">
                        <a:effectLst/>
                        <a:latin typeface="Arial"/>
                      </a:endParaRPr>
                    </a:p>
                  </a:txBody>
                  <a:tcPr marL="9037" marR="9037" marT="9037" marB="0" anchor="b">
                    <a:solidFill>
                      <a:schemeClr val="bg1"/>
                    </a:solidFill>
                  </a:tcPr>
                </a:tc>
                <a:tc>
                  <a:txBody>
                    <a:bodyPr/>
                    <a:lstStyle/>
                    <a:p>
                      <a:pPr algn="ctr" fontAlgn="b"/>
                      <a:endParaRPr lang="es-AR" sz="1300" b="0" i="0" u="none" strike="noStrike" dirty="0">
                        <a:effectLst/>
                        <a:latin typeface="Arial"/>
                      </a:endParaRPr>
                    </a:p>
                  </a:txBody>
                  <a:tcPr marL="9037" marR="9037" marT="9037" marB="0" anchor="b">
                    <a:solidFill>
                      <a:schemeClr val="bg1"/>
                    </a:solidFill>
                  </a:tcPr>
                </a:tc>
                <a:tc>
                  <a:txBody>
                    <a:bodyPr/>
                    <a:lstStyle/>
                    <a:p>
                      <a:pPr algn="ctr" fontAlgn="b"/>
                      <a:endParaRPr lang="es-AR" sz="1300" b="0" i="0" u="none" strike="noStrike" dirty="0">
                        <a:effectLst/>
                        <a:latin typeface="Arial"/>
                      </a:endParaRPr>
                    </a:p>
                  </a:txBody>
                  <a:tcPr marL="9037" marR="9037" marT="9037" marB="0" anchor="b">
                    <a:solidFill>
                      <a:schemeClr val="bg1"/>
                    </a:solidFill>
                  </a:tcPr>
                </a:tc>
              </a:tr>
              <a:tr h="482332">
                <a:tc>
                  <a:txBody>
                    <a:bodyPr/>
                    <a:lstStyle/>
                    <a:p>
                      <a:pPr algn="ctr" fontAlgn="b"/>
                      <a:r>
                        <a:rPr lang="es-AR" sz="2400" b="1" u="none" strike="noStrike" dirty="0">
                          <a:solidFill>
                            <a:srgbClr val="C00000"/>
                          </a:solidFill>
                          <a:effectLst/>
                        </a:rPr>
                        <a:t>Long. frente</a:t>
                      </a:r>
                      <a:endParaRPr lang="es-AR" sz="2400" b="1" i="0" u="none" strike="noStrike" dirty="0">
                        <a:solidFill>
                          <a:srgbClr val="C00000"/>
                        </a:solidFill>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Puertos </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Puertos</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Total</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bg2">
                        <a:lumMod val="90000"/>
                      </a:schemeClr>
                    </a:solidFill>
                  </a:tcPr>
                </a:tc>
              </a:tr>
              <a:tr h="814408">
                <a:tc>
                  <a:txBody>
                    <a:bodyPr/>
                    <a:lstStyle/>
                    <a:p>
                      <a:pPr algn="ctr" fontAlgn="b"/>
                      <a:r>
                        <a:rPr lang="es-AR" sz="2400" b="1" u="none" strike="noStrike" dirty="0">
                          <a:solidFill>
                            <a:srgbClr val="C00000"/>
                          </a:solidFill>
                          <a:effectLst/>
                        </a:rPr>
                        <a:t>amarre/muelle (m)</a:t>
                      </a:r>
                      <a:endParaRPr lang="es-AR" sz="2400" b="1" i="0" u="none" strike="noStrike" dirty="0">
                        <a:solidFill>
                          <a:srgbClr val="C00000"/>
                        </a:solidFill>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smtClean="0">
                          <a:effectLst/>
                        </a:rPr>
                        <a:t>Públicos</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Privados</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a:t>
                      </a:r>
                      <a:endParaRPr lang="es-AR" sz="2400" b="0" i="0" u="none" strike="noStrike" dirty="0">
                        <a:effectLst/>
                        <a:latin typeface="Arial"/>
                      </a:endParaRPr>
                    </a:p>
                  </a:txBody>
                  <a:tcPr marL="9037" marR="9037" marT="9037" marB="0" anchor="b">
                    <a:solidFill>
                      <a:schemeClr val="bg2">
                        <a:lumMod val="90000"/>
                      </a:schemeClr>
                    </a:solidFill>
                  </a:tcPr>
                </a:tc>
              </a:tr>
              <a:tr h="482332">
                <a:tc>
                  <a:txBody>
                    <a:bodyPr/>
                    <a:lstStyle/>
                    <a:p>
                      <a:pPr algn="l" fontAlgn="b"/>
                      <a:r>
                        <a:rPr lang="es-AR" sz="2400" u="none" strike="noStrike" baseline="0" dirty="0">
                          <a:effectLst/>
                        </a:rPr>
                        <a:t>Fluvial</a:t>
                      </a:r>
                      <a:endParaRPr lang="es-AR" sz="2400" b="1" i="0" u="none" strike="noStrike" baseline="0"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baseline="0" dirty="0">
                          <a:effectLst/>
                        </a:rPr>
                        <a:t>8.309</a:t>
                      </a:r>
                      <a:endParaRPr lang="es-AR" sz="2400" b="0" i="0" u="none" strike="noStrike" baseline="0"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baseline="0" dirty="0">
                          <a:effectLst/>
                        </a:rPr>
                        <a:t>100%</a:t>
                      </a:r>
                      <a:endParaRPr lang="es-AR" sz="2400" b="0" i="0" u="none" strike="noStrike" baseline="0"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baseline="0" dirty="0">
                          <a:effectLst/>
                        </a:rPr>
                        <a:t> </a:t>
                      </a:r>
                      <a:endParaRPr lang="es-AR" sz="2400" b="0" i="0" u="none" strike="noStrike" baseline="0"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baseline="0" dirty="0">
                          <a:effectLst/>
                        </a:rPr>
                        <a:t>0%</a:t>
                      </a:r>
                      <a:endParaRPr lang="es-AR" sz="2400" b="0" i="0" u="none" strike="noStrike" baseline="0"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baseline="0" dirty="0">
                          <a:effectLst/>
                        </a:rPr>
                        <a:t>8.309</a:t>
                      </a:r>
                      <a:endParaRPr lang="es-AR" sz="2400" b="0" i="0" u="none" strike="noStrike" baseline="0"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baseline="0" dirty="0">
                          <a:effectLst/>
                        </a:rPr>
                        <a:t>100%</a:t>
                      </a:r>
                      <a:endParaRPr lang="es-AR" sz="2400" b="0" i="0" u="none" strike="noStrike" baseline="0" dirty="0">
                        <a:effectLst/>
                        <a:latin typeface="Arial"/>
                      </a:endParaRPr>
                    </a:p>
                  </a:txBody>
                  <a:tcPr marL="9037" marR="9037" marT="9037" marB="0" anchor="b">
                    <a:solidFill>
                      <a:schemeClr val="bg2">
                        <a:lumMod val="50000"/>
                      </a:schemeClr>
                    </a:solidFill>
                  </a:tcPr>
                </a:tc>
              </a:tr>
              <a:tr h="482332">
                <a:tc>
                  <a:txBody>
                    <a:bodyPr/>
                    <a:lstStyle/>
                    <a:p>
                      <a:pPr algn="l" fontAlgn="b"/>
                      <a:r>
                        <a:rPr lang="es-AR" sz="2400" u="none" strike="noStrike" dirty="0">
                          <a:effectLst/>
                        </a:rPr>
                        <a:t> </a:t>
                      </a:r>
                      <a:endParaRPr lang="es-AR" sz="2400" b="1"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bg2">
                        <a:lumMod val="50000"/>
                      </a:schemeClr>
                    </a:solidFill>
                  </a:tcPr>
                </a:tc>
              </a:tr>
              <a:tr h="482332">
                <a:tc>
                  <a:txBody>
                    <a:bodyPr/>
                    <a:lstStyle/>
                    <a:p>
                      <a:pPr algn="l" fontAlgn="b"/>
                      <a:r>
                        <a:rPr lang="es-AR" sz="2400" u="none" strike="noStrike" dirty="0">
                          <a:effectLst/>
                        </a:rPr>
                        <a:t>Metropolitana</a:t>
                      </a:r>
                      <a:endParaRPr lang="es-AR" sz="2400" b="1"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smtClean="0">
                          <a:effectLst/>
                        </a:rPr>
                        <a:t>34.955</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smtClean="0">
                          <a:effectLst/>
                        </a:rPr>
                        <a:t>94,59%</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smtClean="0">
                          <a:effectLst/>
                        </a:rPr>
                        <a:t>2.000</a:t>
                      </a:r>
                      <a:r>
                        <a:rPr lang="es-AR" sz="2400" u="none" strike="noStrike" dirty="0">
                          <a:effectLst/>
                        </a:rPr>
                        <a:t> </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smtClean="0">
                          <a:effectLst/>
                        </a:rPr>
                        <a:t>5,41%</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36.955</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100%</a:t>
                      </a:r>
                      <a:endParaRPr lang="es-AR" sz="2400" b="0" i="0" u="none" strike="noStrike" dirty="0">
                        <a:effectLst/>
                        <a:latin typeface="Arial"/>
                      </a:endParaRPr>
                    </a:p>
                  </a:txBody>
                  <a:tcPr marL="9037" marR="9037" marT="9037" marB="0" anchor="b">
                    <a:solidFill>
                      <a:schemeClr val="accent2"/>
                    </a:solidFill>
                  </a:tcPr>
                </a:tc>
              </a:tr>
              <a:tr h="482332">
                <a:tc>
                  <a:txBody>
                    <a:bodyPr/>
                    <a:lstStyle/>
                    <a:p>
                      <a:pPr algn="l" fontAlgn="b"/>
                      <a:r>
                        <a:rPr lang="es-AR" sz="2400" u="none" strike="noStrike" dirty="0">
                          <a:effectLst/>
                        </a:rPr>
                        <a:t> </a:t>
                      </a:r>
                      <a:endParaRPr lang="es-AR" sz="2400" b="1"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a:effectLst/>
                        </a:rPr>
                        <a:t> </a:t>
                      </a:r>
                      <a:endParaRPr lang="es-AR" sz="2400" b="0" i="0" u="none" strike="noStrike">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accent2"/>
                    </a:solidFill>
                  </a:tcPr>
                </a:tc>
              </a:tr>
              <a:tr h="482332">
                <a:tc>
                  <a:txBody>
                    <a:bodyPr/>
                    <a:lstStyle/>
                    <a:p>
                      <a:pPr algn="l" fontAlgn="b"/>
                      <a:r>
                        <a:rPr lang="es-AR" sz="2400" u="none" strike="noStrike" dirty="0">
                          <a:effectLst/>
                        </a:rPr>
                        <a:t>Marítima</a:t>
                      </a:r>
                      <a:endParaRPr lang="es-AR" sz="2400" b="1"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26.725</a:t>
                      </a:r>
                      <a:endParaRPr lang="es-AR" sz="2400" b="0"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100%</a:t>
                      </a:r>
                      <a:endParaRPr lang="es-AR" sz="2400" b="0"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0%</a:t>
                      </a:r>
                      <a:endParaRPr lang="es-AR" sz="2400" b="0"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26.725</a:t>
                      </a:r>
                      <a:endParaRPr lang="es-AR" sz="2400" b="0"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100%</a:t>
                      </a:r>
                      <a:endParaRPr lang="es-AR" sz="2400" b="0" i="0" u="none" strike="noStrike" dirty="0">
                        <a:effectLst/>
                        <a:latin typeface="Arial"/>
                      </a:endParaRPr>
                    </a:p>
                  </a:txBody>
                  <a:tcPr marL="9037" marR="9037" marT="9037" marB="0" anchor="b">
                    <a:solidFill>
                      <a:schemeClr val="accent1"/>
                    </a:solidFill>
                  </a:tcPr>
                </a:tc>
              </a:tr>
              <a:tr h="482332">
                <a:tc>
                  <a:txBody>
                    <a:bodyPr/>
                    <a:lstStyle/>
                    <a:p>
                      <a:pPr algn="l" fontAlgn="b"/>
                      <a:r>
                        <a:rPr lang="es-AR" sz="2400" u="none" strike="noStrike" dirty="0">
                          <a:effectLst/>
                        </a:rPr>
                        <a:t> </a:t>
                      </a:r>
                      <a:endParaRPr lang="es-AR" sz="2400" b="1"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a:effectLst/>
                        </a:rPr>
                        <a:t> </a:t>
                      </a:r>
                      <a:endParaRPr lang="es-AR" sz="2400" b="0" i="0" u="none" strike="noStrike">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a:effectLst/>
                        </a:rPr>
                        <a:t> </a:t>
                      </a:r>
                      <a:endParaRPr lang="es-AR" sz="2400" b="0" i="0" u="none" strike="noStrike">
                        <a:effectLst/>
                        <a:latin typeface="Arial"/>
                      </a:endParaRPr>
                    </a:p>
                  </a:txBody>
                  <a:tcPr marL="9037" marR="9037" marT="9037" marB="0" anchor="b">
                    <a:solidFill>
                      <a:schemeClr val="accent1"/>
                    </a:solidFill>
                  </a:tcPr>
                </a:tc>
                <a:tc>
                  <a:txBody>
                    <a:bodyPr/>
                    <a:lstStyle/>
                    <a:p>
                      <a:pPr algn="ctr" fontAlgn="b"/>
                      <a:r>
                        <a:rPr lang="es-AR" sz="2400" u="none" strike="noStrike">
                          <a:effectLst/>
                        </a:rPr>
                        <a:t> </a:t>
                      </a:r>
                      <a:endParaRPr lang="es-AR" sz="2400" b="0" i="0" u="none" strike="noStrike">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accent1"/>
                    </a:solidFill>
                  </a:tcPr>
                </a:tc>
              </a:tr>
              <a:tr h="482332">
                <a:tc>
                  <a:txBody>
                    <a:bodyPr/>
                    <a:lstStyle/>
                    <a:p>
                      <a:pPr algn="l" fontAlgn="b"/>
                      <a:r>
                        <a:rPr lang="es-AR" sz="2400" u="none" strike="noStrike" dirty="0">
                          <a:effectLst/>
                        </a:rPr>
                        <a:t>Total</a:t>
                      </a:r>
                      <a:endParaRPr lang="es-AR" sz="2400" b="1"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b="0" i="0" u="none" strike="noStrike" dirty="0" smtClean="0">
                          <a:effectLst/>
                          <a:latin typeface="Arial"/>
                        </a:rPr>
                        <a:t>69.989</a:t>
                      </a:r>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u="none" strike="noStrike" dirty="0" smtClean="0">
                          <a:effectLst/>
                        </a:rPr>
                        <a:t>97,23%</a:t>
                      </a:r>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u="none" strike="noStrike" dirty="0" smtClean="0">
                          <a:effectLst/>
                        </a:rPr>
                        <a:t>2.000</a:t>
                      </a:r>
                      <a:r>
                        <a:rPr lang="es-AR" sz="2400" u="none" strike="noStrike" dirty="0">
                          <a:effectLst/>
                        </a:rPr>
                        <a:t> </a:t>
                      </a:r>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u="none" strike="noStrike" dirty="0" smtClean="0">
                          <a:effectLst/>
                        </a:rPr>
                        <a:t>2,77%</a:t>
                      </a:r>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u="none" strike="noStrike" dirty="0">
                          <a:effectLst/>
                        </a:rPr>
                        <a:t>71.989</a:t>
                      </a:r>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u="none" strike="noStrike" dirty="0">
                          <a:effectLst/>
                        </a:rPr>
                        <a:t>100%</a:t>
                      </a:r>
                      <a:endParaRPr lang="es-AR" sz="2400" b="0" i="0" u="none" strike="noStrike" dirty="0">
                        <a:effectLst/>
                        <a:latin typeface="Arial"/>
                      </a:endParaRPr>
                    </a:p>
                  </a:txBody>
                  <a:tcPr marL="9037" marR="9037" marT="9037" marB="0" anchor="b">
                    <a:solidFill>
                      <a:schemeClr val="accent1">
                        <a:lumMod val="20000"/>
                        <a:lumOff val="80000"/>
                      </a:schemeClr>
                    </a:solidFill>
                  </a:tcPr>
                </a:tc>
              </a:tr>
              <a:tr h="482332">
                <a:tc>
                  <a:txBody>
                    <a:bodyPr/>
                    <a:lstStyle/>
                    <a:p>
                      <a:pPr algn="l" fontAlgn="b"/>
                      <a:endParaRPr lang="es-AR" sz="13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13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13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13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13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13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1300" b="0" i="0" u="none" strike="noStrike" dirty="0">
                        <a:effectLst/>
                        <a:latin typeface="Arial"/>
                      </a:endParaRPr>
                    </a:p>
                  </a:txBody>
                  <a:tcPr marL="9037" marR="9037" marT="9037" marB="0" anchor="b">
                    <a:solidFill>
                      <a:schemeClr val="accent1">
                        <a:lumMod val="20000"/>
                        <a:lumOff val="80000"/>
                      </a:schemeClr>
                    </a:solidFill>
                  </a:tcPr>
                </a:tc>
              </a:tr>
            </a:tbl>
          </a:graphicData>
        </a:graphic>
      </p:graphicFrame>
    </p:spTree>
    <p:extLst>
      <p:ext uri="{BB962C8B-B14F-4D97-AF65-F5344CB8AC3E}">
        <p14:creationId xmlns="" xmlns:p14="http://schemas.microsoft.com/office/powerpoint/2010/main" val="33282562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70186"/>
          </a:xfrm>
        </p:spPr>
        <p:txBody>
          <a:bodyPr>
            <a:normAutofit fontScale="90000"/>
          </a:bodyPr>
          <a:lstStyle/>
          <a:p>
            <a:r>
              <a:rPr lang="es-ES" b="1" dirty="0" smtClean="0">
                <a:solidFill>
                  <a:schemeClr val="tx2"/>
                </a:solidFill>
              </a:rPr>
              <a:t/>
            </a:r>
            <a:br>
              <a:rPr lang="es-ES" b="1" dirty="0" smtClean="0">
                <a:solidFill>
                  <a:schemeClr val="tx2"/>
                </a:solidFill>
              </a:rPr>
            </a:br>
            <a:r>
              <a:rPr lang="es-ES" sz="4000" b="1" dirty="0" smtClean="0">
                <a:solidFill>
                  <a:schemeClr val="accent1"/>
                </a:solidFill>
              </a:rPr>
              <a:t>PLAN  ESTRATÉGICO</a:t>
            </a:r>
            <a:br>
              <a:rPr lang="es-ES" sz="4000" b="1" dirty="0" smtClean="0">
                <a:solidFill>
                  <a:schemeClr val="accent1"/>
                </a:solidFill>
              </a:rPr>
            </a:br>
            <a:r>
              <a:rPr lang="es-ES" sz="4000" b="1" dirty="0" smtClean="0">
                <a:solidFill>
                  <a:schemeClr val="accent1"/>
                </a:solidFill>
              </a:rPr>
              <a:t>AGROALIMENTARIO E INDUSTRIAL 2020</a:t>
            </a:r>
            <a:r>
              <a:rPr lang="es-ES" b="1" dirty="0" smtClean="0">
                <a:solidFill>
                  <a:schemeClr val="accent1"/>
                </a:solidFill>
              </a:rPr>
              <a:t/>
            </a:r>
            <a:br>
              <a:rPr lang="es-ES" b="1" dirty="0" smtClean="0">
                <a:solidFill>
                  <a:schemeClr val="accent1"/>
                </a:solidFill>
              </a:rPr>
            </a:br>
            <a:endParaRPr lang="es-ES" dirty="0">
              <a:solidFill>
                <a:schemeClr val="accent1"/>
              </a:solidFill>
            </a:endParaRPr>
          </a:p>
        </p:txBody>
      </p:sp>
      <p:sp>
        <p:nvSpPr>
          <p:cNvPr id="3" name="Content Placeholder 2"/>
          <p:cNvSpPr>
            <a:spLocks noGrp="1"/>
          </p:cNvSpPr>
          <p:nvPr>
            <p:ph idx="1"/>
          </p:nvPr>
        </p:nvSpPr>
        <p:spPr>
          <a:xfrm>
            <a:off x="251520" y="1600201"/>
            <a:ext cx="8568952" cy="4925143"/>
          </a:xfrm>
        </p:spPr>
        <p:txBody>
          <a:bodyPr>
            <a:normAutofit fontScale="92500" lnSpcReduction="20000"/>
          </a:bodyPr>
          <a:lstStyle/>
          <a:p>
            <a:pPr>
              <a:buNone/>
            </a:pPr>
            <a:r>
              <a:rPr lang="es-AR" sz="3500" b="1" dirty="0" smtClean="0">
                <a:solidFill>
                  <a:schemeClr val="accent1"/>
                </a:solidFill>
              </a:rPr>
              <a:t>    Sexto exportador global de trigo, carne bovina deshuesada; leche en polvo entera; mandarina; huevo deshidratado y mosto; </a:t>
            </a:r>
            <a:endParaRPr lang="es-ES" sz="3500" b="1" dirty="0" smtClean="0">
              <a:solidFill>
                <a:schemeClr val="accent1"/>
              </a:solidFill>
            </a:endParaRPr>
          </a:p>
          <a:p>
            <a:endParaRPr lang="es-ES" sz="3500" b="1" dirty="0" smtClean="0">
              <a:solidFill>
                <a:schemeClr val="accent1"/>
              </a:solidFill>
            </a:endParaRPr>
          </a:p>
          <a:p>
            <a:r>
              <a:rPr lang="es-AR" sz="3500" b="1" dirty="0" smtClean="0">
                <a:solidFill>
                  <a:schemeClr val="accent1"/>
                </a:solidFill>
              </a:rPr>
              <a:t>Séptimo exportador global de cebada; papa congelada; aceite de oliva virgen y arroz descarrillado; </a:t>
            </a:r>
            <a:endParaRPr lang="es-ES" sz="3500" b="1" dirty="0" smtClean="0">
              <a:solidFill>
                <a:schemeClr val="accent1"/>
              </a:solidFill>
            </a:endParaRPr>
          </a:p>
          <a:p>
            <a:pPr>
              <a:buNone/>
            </a:pPr>
            <a:r>
              <a:rPr lang="es-AR" sz="3500" b="1" dirty="0" smtClean="0">
                <a:solidFill>
                  <a:schemeClr val="accent1"/>
                </a:solidFill>
              </a:rPr>
              <a:t> </a:t>
            </a:r>
            <a:endParaRPr lang="es-ES" sz="3500" b="1" dirty="0" smtClean="0">
              <a:solidFill>
                <a:schemeClr val="accent1"/>
              </a:solidFill>
            </a:endParaRPr>
          </a:p>
          <a:p>
            <a:r>
              <a:rPr lang="es-AR" sz="3500" b="1" dirty="0" smtClean="0">
                <a:solidFill>
                  <a:schemeClr val="accent1"/>
                </a:solidFill>
              </a:rPr>
              <a:t>Octavo exportador global de tabaco; malta, pasas de uva y lana limpia; </a:t>
            </a:r>
            <a:endParaRPr lang="es-ES" sz="3500" b="1" dirty="0" smtClean="0">
              <a:solidFill>
                <a:schemeClr val="accent1"/>
              </a:solidFill>
            </a:endParaRPr>
          </a:p>
          <a:p>
            <a:r>
              <a:rPr lang="es-AR" dirty="0" smtClean="0"/>
              <a:t> </a:t>
            </a:r>
            <a:endParaRPr lang="es-ES" dirty="0" smtClean="0"/>
          </a:p>
          <a:p>
            <a:endParaRPr lang="es-E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70186"/>
          </a:xfrm>
        </p:spPr>
        <p:txBody>
          <a:bodyPr>
            <a:normAutofit fontScale="90000"/>
          </a:bodyPr>
          <a:lstStyle/>
          <a:p>
            <a:r>
              <a:rPr lang="es-ES" b="1" dirty="0" smtClean="0">
                <a:solidFill>
                  <a:schemeClr val="tx2"/>
                </a:solidFill>
              </a:rPr>
              <a:t/>
            </a:r>
            <a:br>
              <a:rPr lang="es-ES" b="1" dirty="0" smtClean="0">
                <a:solidFill>
                  <a:schemeClr val="tx2"/>
                </a:solidFill>
              </a:rPr>
            </a:br>
            <a:r>
              <a:rPr lang="es-ES" sz="4000" b="1" dirty="0" smtClean="0">
                <a:solidFill>
                  <a:schemeClr val="accent1"/>
                </a:solidFill>
              </a:rPr>
              <a:t>PLAN  ESTRATÉGICO</a:t>
            </a:r>
            <a:br>
              <a:rPr lang="es-ES" sz="4000" b="1" dirty="0" smtClean="0">
                <a:solidFill>
                  <a:schemeClr val="accent1"/>
                </a:solidFill>
              </a:rPr>
            </a:br>
            <a:r>
              <a:rPr lang="es-ES" sz="4000" b="1" dirty="0" smtClean="0">
                <a:solidFill>
                  <a:schemeClr val="accent1"/>
                </a:solidFill>
              </a:rPr>
              <a:t>AGROALIMENTARIO E INDUSTRIAL 2020</a:t>
            </a:r>
            <a:r>
              <a:rPr lang="es-ES" b="1" dirty="0" smtClean="0">
                <a:solidFill>
                  <a:schemeClr val="accent1"/>
                </a:solidFill>
              </a:rPr>
              <a:t/>
            </a:r>
            <a:br>
              <a:rPr lang="es-ES" b="1" dirty="0" smtClean="0">
                <a:solidFill>
                  <a:schemeClr val="accent1"/>
                </a:solidFill>
              </a:rPr>
            </a:br>
            <a:endParaRPr lang="es-ES" dirty="0">
              <a:solidFill>
                <a:schemeClr val="accent1"/>
              </a:solidFill>
            </a:endParaRPr>
          </a:p>
        </p:txBody>
      </p:sp>
      <p:sp>
        <p:nvSpPr>
          <p:cNvPr id="3" name="Content Placeholder 2"/>
          <p:cNvSpPr>
            <a:spLocks noGrp="1"/>
          </p:cNvSpPr>
          <p:nvPr>
            <p:ph idx="1"/>
          </p:nvPr>
        </p:nvSpPr>
        <p:spPr>
          <a:xfrm>
            <a:off x="251520" y="1600201"/>
            <a:ext cx="8568952" cy="4925143"/>
          </a:xfrm>
        </p:spPr>
        <p:txBody>
          <a:bodyPr>
            <a:normAutofit/>
          </a:bodyPr>
          <a:lstStyle/>
          <a:p>
            <a:pPr>
              <a:buNone/>
            </a:pPr>
            <a:r>
              <a:rPr lang="es-AR" dirty="0" smtClean="0"/>
              <a:t> </a:t>
            </a:r>
            <a:endParaRPr lang="es-ES" dirty="0" smtClean="0"/>
          </a:p>
          <a:p>
            <a:r>
              <a:rPr lang="es-AR" sz="3600" b="1" dirty="0" smtClean="0">
                <a:solidFill>
                  <a:schemeClr val="accent1"/>
                </a:solidFill>
              </a:rPr>
              <a:t>Noveno exportador global de harina de carne; pomelos y arroz con cáscara y </a:t>
            </a:r>
            <a:endParaRPr lang="es-ES" sz="3600" b="1" dirty="0" smtClean="0">
              <a:solidFill>
                <a:schemeClr val="accent1"/>
              </a:solidFill>
            </a:endParaRPr>
          </a:p>
          <a:p>
            <a:r>
              <a:rPr lang="es-AR" sz="3600" b="1" dirty="0" smtClean="0">
                <a:solidFill>
                  <a:schemeClr val="accent1"/>
                </a:solidFill>
              </a:rPr>
              <a:t> </a:t>
            </a:r>
            <a:endParaRPr lang="es-ES" sz="3600" b="1" dirty="0" smtClean="0">
              <a:solidFill>
                <a:schemeClr val="accent1"/>
              </a:solidFill>
            </a:endParaRPr>
          </a:p>
          <a:p>
            <a:r>
              <a:rPr lang="es-AR" sz="3600" b="1" dirty="0" smtClean="0">
                <a:solidFill>
                  <a:schemeClr val="accent1"/>
                </a:solidFill>
              </a:rPr>
              <a:t>Décimo exportador mundial de vino; carne de pollo; jugo concentrado de naranja y tomate pelado. </a:t>
            </a:r>
            <a:endParaRPr lang="es-ES" sz="3600" b="1" dirty="0" smtClean="0">
              <a:solidFill>
                <a:schemeClr val="accent1"/>
              </a:solidFill>
            </a:endParaRPr>
          </a:p>
          <a:p>
            <a:endParaRPr lang="es-E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b="1" dirty="0" smtClean="0">
                <a:solidFill>
                  <a:schemeClr val="accent1"/>
                </a:solidFill>
              </a:rPr>
              <a:t>PLAN ESTRATEGICO </a:t>
            </a:r>
            <a:br>
              <a:rPr lang="es-ES" b="1" dirty="0" smtClean="0">
                <a:solidFill>
                  <a:schemeClr val="accent1"/>
                </a:solidFill>
              </a:rPr>
            </a:br>
            <a:r>
              <a:rPr lang="es-ES" b="1" dirty="0" smtClean="0">
                <a:solidFill>
                  <a:schemeClr val="accent1"/>
                </a:solidFill>
              </a:rPr>
              <a:t>TERRITORIAL 2016</a:t>
            </a:r>
            <a:endParaRPr lang="es-ES" dirty="0">
              <a:solidFill>
                <a:schemeClr val="accent1"/>
              </a:solidFill>
            </a:endParaRPr>
          </a:p>
        </p:txBody>
      </p:sp>
      <p:sp>
        <p:nvSpPr>
          <p:cNvPr id="3" name="Content Placeholder 2"/>
          <p:cNvSpPr>
            <a:spLocks noGrp="1"/>
          </p:cNvSpPr>
          <p:nvPr>
            <p:ph idx="1"/>
          </p:nvPr>
        </p:nvSpPr>
        <p:spPr/>
        <p:txBody>
          <a:bodyPr>
            <a:normAutofit/>
          </a:bodyPr>
          <a:lstStyle/>
          <a:p>
            <a:r>
              <a:rPr lang="es-AR" sz="3600" b="1" dirty="0" smtClean="0">
                <a:solidFill>
                  <a:schemeClr val="accent1"/>
                </a:solidFill>
              </a:rPr>
              <a:t>El Plan Estratégico Territorial tiene como objetivo permitir identificar las inversiones en infraestructura y equipamiento necesarias para el desarrollo territorial de la Nación y las Provincias.</a:t>
            </a:r>
            <a:endParaRPr lang="es-ES" sz="3600" b="1" dirty="0">
              <a:solidFill>
                <a:schemeClr val="accent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b="1" dirty="0" smtClean="0">
                <a:solidFill>
                  <a:schemeClr val="accent1"/>
                </a:solidFill>
              </a:rPr>
              <a:t>PLAN ESTRATEGICO </a:t>
            </a:r>
            <a:br>
              <a:rPr lang="es-ES" b="1" dirty="0" smtClean="0">
                <a:solidFill>
                  <a:schemeClr val="accent1"/>
                </a:solidFill>
              </a:rPr>
            </a:br>
            <a:r>
              <a:rPr lang="es-ES" b="1" dirty="0" smtClean="0">
                <a:solidFill>
                  <a:schemeClr val="accent1"/>
                </a:solidFill>
              </a:rPr>
              <a:t>TERRITORIAL 2016</a:t>
            </a:r>
            <a:endParaRPr lang="es-ES" dirty="0">
              <a:solidFill>
                <a:schemeClr val="accent1"/>
              </a:solidFill>
            </a:endParaRPr>
          </a:p>
        </p:txBody>
      </p:sp>
      <p:sp>
        <p:nvSpPr>
          <p:cNvPr id="3" name="Content Placeholder 2"/>
          <p:cNvSpPr>
            <a:spLocks noGrp="1"/>
          </p:cNvSpPr>
          <p:nvPr>
            <p:ph idx="1"/>
          </p:nvPr>
        </p:nvSpPr>
        <p:spPr/>
        <p:txBody>
          <a:bodyPr/>
          <a:lstStyle/>
          <a:p>
            <a:r>
              <a:rPr lang="es-AR" b="1" dirty="0" smtClean="0">
                <a:solidFill>
                  <a:schemeClr val="accent1"/>
                </a:solidFill>
              </a:rPr>
              <a:t>Se partió del Modelo Actual del Territorio Nacional, verificando los centros y stock de infraestructura y equipamiento instalado, el medio socio-económico enfocado en la población y las actividades productivas en las distintas regiones del país, representando al mismo tiempo la dinámica de flujos de bienes y servicios que las vincula. </a:t>
            </a:r>
            <a:endParaRPr lang="es-ES" b="1" dirty="0" smtClean="0">
              <a:solidFill>
                <a:schemeClr val="accent1"/>
              </a:solidFill>
            </a:endParaRPr>
          </a:p>
          <a:p>
            <a:endParaRPr lang="es-E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b="1" dirty="0" smtClean="0">
                <a:solidFill>
                  <a:schemeClr val="accent1"/>
                </a:solidFill>
              </a:rPr>
              <a:t>PLAN ESTRATEGICO </a:t>
            </a:r>
            <a:br>
              <a:rPr lang="es-ES" b="1" dirty="0" smtClean="0">
                <a:solidFill>
                  <a:schemeClr val="accent1"/>
                </a:solidFill>
              </a:rPr>
            </a:br>
            <a:r>
              <a:rPr lang="es-ES" b="1" dirty="0" smtClean="0">
                <a:solidFill>
                  <a:schemeClr val="accent1"/>
                </a:solidFill>
              </a:rPr>
              <a:t>TERRITORIAL 2016</a:t>
            </a:r>
            <a:endParaRPr lang="es-ES" dirty="0">
              <a:solidFill>
                <a:schemeClr val="accent1"/>
              </a:solidFill>
            </a:endParaRPr>
          </a:p>
        </p:txBody>
      </p:sp>
      <p:sp>
        <p:nvSpPr>
          <p:cNvPr id="3" name="Content Placeholder 2"/>
          <p:cNvSpPr>
            <a:spLocks noGrp="1"/>
          </p:cNvSpPr>
          <p:nvPr>
            <p:ph idx="1"/>
          </p:nvPr>
        </p:nvSpPr>
        <p:spPr/>
        <p:txBody>
          <a:bodyPr/>
          <a:lstStyle/>
          <a:p>
            <a:r>
              <a:rPr lang="es-AR" sz="3600" b="1" dirty="0" smtClean="0">
                <a:solidFill>
                  <a:schemeClr val="accent1"/>
                </a:solidFill>
              </a:rPr>
              <a:t>El territorio nacional quedó dividido en un conjunto de 25 subregiones y que son representativas de categorías de organización territorial singulares e identificadas mediante el trabajo realizado con los equipos técnicos provinciales. </a:t>
            </a:r>
            <a:endParaRPr lang="es-ES" sz="3600" b="1" dirty="0" smtClean="0">
              <a:solidFill>
                <a:schemeClr val="accent1"/>
              </a:solidFill>
            </a:endParaRPr>
          </a:p>
          <a:p>
            <a:endParaRPr lang="es-E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b="1" dirty="0" smtClean="0">
                <a:solidFill>
                  <a:schemeClr val="accent1"/>
                </a:solidFill>
              </a:rPr>
              <a:t>PLAN ESTRATEGICO </a:t>
            </a:r>
            <a:br>
              <a:rPr lang="es-ES" b="1" dirty="0" smtClean="0">
                <a:solidFill>
                  <a:schemeClr val="accent1"/>
                </a:solidFill>
              </a:rPr>
            </a:br>
            <a:r>
              <a:rPr lang="es-ES" b="1" dirty="0" smtClean="0">
                <a:solidFill>
                  <a:schemeClr val="accent1"/>
                </a:solidFill>
              </a:rPr>
              <a:t>TERRITORIAL 2016</a:t>
            </a:r>
            <a:endParaRPr lang="es-ES" dirty="0">
              <a:solidFill>
                <a:schemeClr val="accent1"/>
              </a:solidFill>
            </a:endParaRPr>
          </a:p>
        </p:txBody>
      </p:sp>
      <p:sp>
        <p:nvSpPr>
          <p:cNvPr id="3" name="Content Placeholder 2"/>
          <p:cNvSpPr>
            <a:spLocks noGrp="1"/>
          </p:cNvSpPr>
          <p:nvPr>
            <p:ph idx="1"/>
          </p:nvPr>
        </p:nvSpPr>
        <p:spPr/>
        <p:txBody>
          <a:bodyPr/>
          <a:lstStyle/>
          <a:p>
            <a:pPr algn="just"/>
            <a:r>
              <a:rPr lang="es-AR" sz="3600" dirty="0" smtClean="0">
                <a:solidFill>
                  <a:schemeClr val="accent1"/>
                </a:solidFill>
              </a:rPr>
              <a:t>En lo concerniente a la infraestructura específicamente portuaria nos interesan</a:t>
            </a:r>
          </a:p>
          <a:p>
            <a:pPr algn="just">
              <a:buNone/>
            </a:pPr>
            <a:r>
              <a:rPr lang="es-AR" sz="3600" dirty="0" smtClean="0">
                <a:solidFill>
                  <a:schemeClr val="accent1"/>
                </a:solidFill>
              </a:rPr>
              <a:t>   </a:t>
            </a:r>
          </a:p>
          <a:p>
            <a:pPr algn="just"/>
            <a:r>
              <a:rPr lang="es-AR" sz="3600" b="1" dirty="0" smtClean="0">
                <a:solidFill>
                  <a:schemeClr val="accent1"/>
                </a:solidFill>
              </a:rPr>
              <a:t>LOS CORREDORES DE CONECTIVIDAD</a:t>
            </a:r>
            <a:endParaRPr lang="es-ES" sz="3600" dirty="0" smtClean="0">
              <a:solidFill>
                <a:schemeClr val="accent1"/>
              </a:solidFill>
            </a:endParaRPr>
          </a:p>
          <a:p>
            <a:endParaRPr lang="es-E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b="1" dirty="0" smtClean="0">
                <a:solidFill>
                  <a:schemeClr val="accent1"/>
                </a:solidFill>
              </a:rPr>
              <a:t>PLAN ESTRATEGICO </a:t>
            </a:r>
            <a:br>
              <a:rPr lang="es-ES" b="1" dirty="0" smtClean="0">
                <a:solidFill>
                  <a:schemeClr val="accent1"/>
                </a:solidFill>
              </a:rPr>
            </a:br>
            <a:r>
              <a:rPr lang="es-ES" b="1" dirty="0" smtClean="0">
                <a:solidFill>
                  <a:schemeClr val="accent1"/>
                </a:solidFill>
              </a:rPr>
              <a:t>TERRITORIAL 2016</a:t>
            </a:r>
            <a:endParaRPr lang="es-ES" dirty="0">
              <a:solidFill>
                <a:schemeClr val="accent1"/>
              </a:solidFill>
            </a:endParaRPr>
          </a:p>
        </p:txBody>
      </p:sp>
      <p:sp>
        <p:nvSpPr>
          <p:cNvPr id="3" name="Content Placeholder 2"/>
          <p:cNvSpPr>
            <a:spLocks noGrp="1"/>
          </p:cNvSpPr>
          <p:nvPr>
            <p:ph idx="1"/>
          </p:nvPr>
        </p:nvSpPr>
        <p:spPr/>
        <p:txBody>
          <a:bodyPr/>
          <a:lstStyle/>
          <a:p>
            <a:r>
              <a:rPr lang="es-AR" b="1" dirty="0" smtClean="0">
                <a:solidFill>
                  <a:schemeClr val="accent1"/>
                </a:solidFill>
              </a:rPr>
              <a:t>El patrón de la red de los corredores de conectividad en la Argentina presenta como característica más relevante la existencia de unas pocas áreas en las que se concentran los flujos de cargas y pasajeros y, como consecuencia, el aislamiento de una gran parte del territorio nacional respecto de la dinámica de dichos corredores. </a:t>
            </a:r>
            <a:endParaRPr lang="es-ES" b="1" dirty="0" smtClean="0">
              <a:solidFill>
                <a:schemeClr val="accent1"/>
              </a:solidFill>
            </a:endParaRPr>
          </a:p>
          <a:p>
            <a:endParaRPr lang="es-E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b="1" dirty="0" smtClean="0">
                <a:solidFill>
                  <a:schemeClr val="accent1"/>
                </a:solidFill>
              </a:rPr>
              <a:t>PLAN ESTRATEGICO </a:t>
            </a:r>
            <a:br>
              <a:rPr lang="es-ES" b="1" dirty="0" smtClean="0">
                <a:solidFill>
                  <a:schemeClr val="accent1"/>
                </a:solidFill>
              </a:rPr>
            </a:br>
            <a:r>
              <a:rPr lang="es-ES" b="1" dirty="0" smtClean="0">
                <a:solidFill>
                  <a:schemeClr val="accent1"/>
                </a:solidFill>
              </a:rPr>
              <a:t>TERRITORIAL 2016</a:t>
            </a:r>
            <a:endParaRPr lang="es-ES" dirty="0">
              <a:solidFill>
                <a:schemeClr val="accent1"/>
              </a:solidFill>
            </a:endParaRPr>
          </a:p>
        </p:txBody>
      </p:sp>
      <p:sp>
        <p:nvSpPr>
          <p:cNvPr id="3" name="Content Placeholder 2"/>
          <p:cNvSpPr>
            <a:spLocks noGrp="1"/>
          </p:cNvSpPr>
          <p:nvPr>
            <p:ph idx="1"/>
          </p:nvPr>
        </p:nvSpPr>
        <p:spPr>
          <a:xfrm>
            <a:off x="251520" y="1600201"/>
            <a:ext cx="8640960" cy="4853135"/>
          </a:xfrm>
        </p:spPr>
        <p:txBody>
          <a:bodyPr>
            <a:normAutofit lnSpcReduction="10000"/>
          </a:bodyPr>
          <a:lstStyle/>
          <a:p>
            <a:r>
              <a:rPr lang="es-AR" b="1" dirty="0" smtClean="0">
                <a:solidFill>
                  <a:schemeClr val="accent1"/>
                </a:solidFill>
              </a:rPr>
              <a:t>Frente a esta configuración, se plantean dos alternativas de intervención en materia de infraestructura. </a:t>
            </a:r>
            <a:endParaRPr lang="es-ES" b="1" dirty="0" smtClean="0">
              <a:solidFill>
                <a:schemeClr val="accent1"/>
              </a:solidFill>
            </a:endParaRPr>
          </a:p>
          <a:p>
            <a:r>
              <a:rPr lang="es-AR" b="1" dirty="0" smtClean="0">
                <a:solidFill>
                  <a:schemeClr val="accent1"/>
                </a:solidFill>
              </a:rPr>
              <a:t>Una de ellas consistiría en reforzar las dotaciones en los corredores más congestionados mediante inversiones tales como la ampliación de capacidad de la red vial; ejecución de centros de transferencia intermodal; mejoras en el sistema portuario, entre otras. </a:t>
            </a:r>
            <a:endParaRPr lang="es-ES" b="1" dirty="0" smtClean="0">
              <a:solidFill>
                <a:schemeClr val="accent1"/>
              </a:solidFill>
            </a:endParaRPr>
          </a:p>
          <a:p>
            <a:endParaRPr lang="es-E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b="1" dirty="0" smtClean="0">
                <a:solidFill>
                  <a:schemeClr val="accent1"/>
                </a:solidFill>
              </a:rPr>
              <a:t>PLAN ESTRATEGICO </a:t>
            </a:r>
            <a:br>
              <a:rPr lang="es-ES" b="1" dirty="0" smtClean="0">
                <a:solidFill>
                  <a:schemeClr val="accent1"/>
                </a:solidFill>
              </a:rPr>
            </a:br>
            <a:r>
              <a:rPr lang="es-ES" b="1" dirty="0" smtClean="0">
                <a:solidFill>
                  <a:schemeClr val="accent1"/>
                </a:solidFill>
              </a:rPr>
              <a:t>TERRITORIAL 2016</a:t>
            </a:r>
            <a:endParaRPr lang="es-ES" dirty="0">
              <a:solidFill>
                <a:schemeClr val="accent1"/>
              </a:solidFill>
            </a:endParaRPr>
          </a:p>
        </p:txBody>
      </p:sp>
      <p:sp>
        <p:nvSpPr>
          <p:cNvPr id="3" name="Content Placeholder 2"/>
          <p:cNvSpPr>
            <a:spLocks noGrp="1"/>
          </p:cNvSpPr>
          <p:nvPr>
            <p:ph idx="1"/>
          </p:nvPr>
        </p:nvSpPr>
        <p:spPr>
          <a:xfrm>
            <a:off x="251520" y="1600201"/>
            <a:ext cx="8640960" cy="4853135"/>
          </a:xfrm>
        </p:spPr>
        <p:txBody>
          <a:bodyPr>
            <a:normAutofit/>
          </a:bodyPr>
          <a:lstStyle/>
          <a:p>
            <a:pPr algn="just">
              <a:buNone/>
            </a:pPr>
            <a:r>
              <a:rPr lang="es-AR" sz="3600" dirty="0" smtClean="0"/>
              <a:t>   </a:t>
            </a:r>
            <a:r>
              <a:rPr lang="es-AR" sz="3600" b="1" dirty="0" smtClean="0">
                <a:solidFill>
                  <a:schemeClr val="accent1"/>
                </a:solidFill>
              </a:rPr>
              <a:t>Esta opción permitiría mejorar los problemas de congestión y contribuir a una mayor eficiencia económica en el corto y/o mediano plazo. </a:t>
            </a:r>
            <a:endParaRPr lang="es-ES" sz="3600" b="1" dirty="0" smtClean="0">
              <a:solidFill>
                <a:schemeClr val="accent1"/>
              </a:solidFill>
            </a:endParaRPr>
          </a:p>
          <a:p>
            <a:endParaRPr lang="es-E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b="1" dirty="0" smtClean="0">
                <a:solidFill>
                  <a:schemeClr val="accent1"/>
                </a:solidFill>
              </a:rPr>
              <a:t>PLAN ESTRATEGICO </a:t>
            </a:r>
            <a:br>
              <a:rPr lang="es-ES" b="1" dirty="0" smtClean="0">
                <a:solidFill>
                  <a:schemeClr val="accent1"/>
                </a:solidFill>
              </a:rPr>
            </a:br>
            <a:r>
              <a:rPr lang="es-ES" b="1" dirty="0" smtClean="0">
                <a:solidFill>
                  <a:schemeClr val="accent1"/>
                </a:solidFill>
              </a:rPr>
              <a:t>TERRITORIAL 2016</a:t>
            </a:r>
            <a:endParaRPr lang="es-ES" dirty="0">
              <a:solidFill>
                <a:schemeClr val="accent1"/>
              </a:solidFill>
            </a:endParaRPr>
          </a:p>
        </p:txBody>
      </p:sp>
      <p:sp>
        <p:nvSpPr>
          <p:cNvPr id="3" name="Content Placeholder 2"/>
          <p:cNvSpPr>
            <a:spLocks noGrp="1"/>
          </p:cNvSpPr>
          <p:nvPr>
            <p:ph idx="1"/>
          </p:nvPr>
        </p:nvSpPr>
        <p:spPr>
          <a:xfrm>
            <a:off x="251520" y="1600201"/>
            <a:ext cx="8640960" cy="4853135"/>
          </a:xfrm>
        </p:spPr>
        <p:txBody>
          <a:bodyPr>
            <a:normAutofit/>
          </a:bodyPr>
          <a:lstStyle/>
          <a:p>
            <a:pPr algn="just">
              <a:buNone/>
            </a:pPr>
            <a:r>
              <a:rPr lang="es-AR" sz="3600" dirty="0" smtClean="0"/>
              <a:t>   </a:t>
            </a:r>
            <a:r>
              <a:rPr lang="es-AR" sz="3600" b="1" dirty="0" smtClean="0">
                <a:solidFill>
                  <a:schemeClr val="accent1"/>
                </a:solidFill>
              </a:rPr>
              <a:t>La segunda alternativa implicaría la modificación de la configuración actual del sistema de corredores a partir de inversiones basadas en el diseño de una nueva red. </a:t>
            </a:r>
            <a:endParaRPr lang="es-ES" sz="3600" b="1" dirty="0" smtClean="0">
              <a:solidFill>
                <a:schemeClr val="accent1"/>
              </a:solidFill>
            </a:endParaRPr>
          </a:p>
          <a:p>
            <a:pPr algn="just">
              <a:buNone/>
            </a:pPr>
            <a:endParaRPr lang="es-ES" sz="3600" dirty="0" smtClean="0"/>
          </a:p>
          <a:p>
            <a:endParaRPr lang="es-E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 xmlns:p14="http://schemas.microsoft.com/office/powerpoint/2010/main" val="1708539754"/>
              </p:ext>
            </p:extLst>
          </p:nvPr>
        </p:nvGraphicFramePr>
        <p:xfrm>
          <a:off x="107505" y="188640"/>
          <a:ext cx="8928993" cy="5688632"/>
        </p:xfrm>
        <a:graphic>
          <a:graphicData uri="http://schemas.openxmlformats.org/drawingml/2006/table">
            <a:tbl>
              <a:tblPr>
                <a:tableStyleId>{5C22544A-7EE6-4342-B048-85BDC9FD1C3A}</a:tableStyleId>
              </a:tblPr>
              <a:tblGrid>
                <a:gridCol w="1828242"/>
                <a:gridCol w="1283032"/>
                <a:gridCol w="1083885"/>
                <a:gridCol w="1283032"/>
                <a:gridCol w="1083885"/>
                <a:gridCol w="1283032"/>
                <a:gridCol w="1083885"/>
              </a:tblGrid>
              <a:tr h="711079">
                <a:tc>
                  <a:txBody>
                    <a:bodyPr/>
                    <a:lstStyle/>
                    <a:p>
                      <a:pPr algn="l" fontAlgn="b"/>
                      <a:endParaRPr lang="es-AR" sz="1400" b="0" i="0" u="none" strike="noStrike" dirty="0">
                        <a:effectLst/>
                        <a:latin typeface="Arial"/>
                      </a:endParaRPr>
                    </a:p>
                  </a:txBody>
                  <a:tcPr marL="9525" marR="9525" marT="9525" marB="0" anchor="b">
                    <a:solidFill>
                      <a:schemeClr val="bg1"/>
                    </a:solidFill>
                  </a:tcPr>
                </a:tc>
                <a:tc>
                  <a:txBody>
                    <a:bodyPr/>
                    <a:lstStyle/>
                    <a:p>
                      <a:pPr algn="ctr" fontAlgn="b"/>
                      <a:endParaRPr lang="es-AR" sz="1400" b="0" i="0" u="none" strike="noStrike" dirty="0">
                        <a:effectLst/>
                        <a:latin typeface="Arial"/>
                      </a:endParaRPr>
                    </a:p>
                  </a:txBody>
                  <a:tcPr marL="9525" marR="9525" marT="9525" marB="0" anchor="b">
                    <a:solidFill>
                      <a:schemeClr val="bg1"/>
                    </a:solidFill>
                  </a:tcPr>
                </a:tc>
                <a:tc>
                  <a:txBody>
                    <a:bodyPr/>
                    <a:lstStyle/>
                    <a:p>
                      <a:pPr algn="ctr" fontAlgn="b"/>
                      <a:endParaRPr lang="es-AR" sz="1400" b="0" i="0" u="none" strike="noStrike">
                        <a:effectLst/>
                        <a:latin typeface="Arial"/>
                      </a:endParaRPr>
                    </a:p>
                  </a:txBody>
                  <a:tcPr marL="9525" marR="9525" marT="9525" marB="0" anchor="b">
                    <a:solidFill>
                      <a:schemeClr val="bg1"/>
                    </a:solidFill>
                  </a:tcPr>
                </a:tc>
                <a:tc>
                  <a:txBody>
                    <a:bodyPr/>
                    <a:lstStyle/>
                    <a:p>
                      <a:pPr algn="ctr" fontAlgn="b"/>
                      <a:endParaRPr lang="es-AR" sz="1400" b="0" i="0" u="none" strike="noStrike" dirty="0">
                        <a:effectLst/>
                        <a:latin typeface="Arial"/>
                      </a:endParaRPr>
                    </a:p>
                  </a:txBody>
                  <a:tcPr marL="9525" marR="9525" marT="9525" marB="0" anchor="b">
                    <a:solidFill>
                      <a:schemeClr val="bg1"/>
                    </a:solidFill>
                  </a:tcPr>
                </a:tc>
                <a:tc>
                  <a:txBody>
                    <a:bodyPr/>
                    <a:lstStyle/>
                    <a:p>
                      <a:pPr algn="ctr" fontAlgn="b"/>
                      <a:endParaRPr lang="es-AR" sz="1400" b="0" i="0" u="none" strike="noStrike" dirty="0">
                        <a:effectLst/>
                        <a:latin typeface="Arial"/>
                      </a:endParaRPr>
                    </a:p>
                  </a:txBody>
                  <a:tcPr marL="9525" marR="9525" marT="9525" marB="0" anchor="b">
                    <a:solidFill>
                      <a:schemeClr val="bg1"/>
                    </a:solidFill>
                  </a:tcPr>
                </a:tc>
                <a:tc>
                  <a:txBody>
                    <a:bodyPr/>
                    <a:lstStyle/>
                    <a:p>
                      <a:pPr algn="ctr" fontAlgn="b"/>
                      <a:endParaRPr lang="es-AR" sz="1400" b="0" i="0" u="none" strike="noStrike" dirty="0">
                        <a:effectLst/>
                        <a:latin typeface="Arial"/>
                      </a:endParaRPr>
                    </a:p>
                  </a:txBody>
                  <a:tcPr marL="9525" marR="9525" marT="9525" marB="0" anchor="b">
                    <a:solidFill>
                      <a:schemeClr val="bg1"/>
                    </a:solidFill>
                  </a:tcPr>
                </a:tc>
                <a:tc>
                  <a:txBody>
                    <a:bodyPr/>
                    <a:lstStyle/>
                    <a:p>
                      <a:pPr algn="ctr" fontAlgn="b"/>
                      <a:endParaRPr lang="es-AR" sz="1400" b="0" i="0" u="none" strike="noStrike" dirty="0">
                        <a:effectLst/>
                        <a:latin typeface="Arial"/>
                      </a:endParaRPr>
                    </a:p>
                  </a:txBody>
                  <a:tcPr marL="9525" marR="9525" marT="9525" marB="0" anchor="b">
                    <a:solidFill>
                      <a:schemeClr val="bg1"/>
                    </a:solidFill>
                  </a:tcPr>
                </a:tc>
              </a:tr>
              <a:tr h="711079">
                <a:tc>
                  <a:txBody>
                    <a:bodyPr/>
                    <a:lstStyle/>
                    <a:p>
                      <a:pPr algn="l" fontAlgn="b"/>
                      <a:r>
                        <a:rPr lang="es-AR" sz="2400" b="1" u="none" strike="noStrike" dirty="0" err="1">
                          <a:solidFill>
                            <a:srgbClr val="C00000"/>
                          </a:solidFill>
                          <a:effectLst/>
                        </a:rPr>
                        <a:t>Tancaje</a:t>
                      </a:r>
                      <a:r>
                        <a:rPr lang="es-AR" sz="2400" b="1" u="none" strike="noStrike" dirty="0">
                          <a:solidFill>
                            <a:srgbClr val="C00000"/>
                          </a:solidFill>
                          <a:effectLst/>
                        </a:rPr>
                        <a:t> (m3)</a:t>
                      </a:r>
                      <a:endParaRPr lang="es-AR" sz="2400" b="1" i="0" u="none" strike="noStrike" dirty="0">
                        <a:solidFill>
                          <a:srgbClr val="C00000"/>
                        </a:solidFill>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dirty="0">
                          <a:effectLst/>
                        </a:rPr>
                        <a:t>Puertos </a:t>
                      </a:r>
                      <a:endParaRPr lang="es-AR" sz="2400" b="0" i="0" u="none" strike="noStrike" dirty="0">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dirty="0">
                          <a:effectLst/>
                        </a:rPr>
                        <a:t>Puertos</a:t>
                      </a:r>
                      <a:endParaRPr lang="es-AR" sz="2400" b="0" i="0" u="none" strike="noStrike" dirty="0">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dirty="0">
                          <a:effectLst/>
                        </a:rPr>
                        <a:t>Total</a:t>
                      </a:r>
                      <a:endParaRPr lang="es-AR" sz="2400" b="0" i="0" u="none" strike="noStrike" dirty="0">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2">
                        <a:lumMod val="90000"/>
                      </a:schemeClr>
                    </a:solidFill>
                  </a:tcPr>
                </a:tc>
              </a:tr>
              <a:tr h="711079">
                <a:tc>
                  <a:txBody>
                    <a:bodyPr/>
                    <a:lstStyle/>
                    <a:p>
                      <a:pPr algn="l" fontAlgn="b"/>
                      <a:r>
                        <a:rPr lang="es-AR" sz="2400" u="none" strike="noStrike">
                          <a:effectLst/>
                        </a:rPr>
                        <a:t> </a:t>
                      </a:r>
                      <a:endParaRPr lang="es-AR" sz="2400" b="0" i="0" u="none" strike="noStrike">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a:effectLst/>
                        </a:rPr>
                        <a:t>Publicos </a:t>
                      </a:r>
                      <a:endParaRPr lang="es-AR" sz="2400" b="0" i="0" u="none" strike="noStrike">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dirty="0">
                          <a:effectLst/>
                        </a:rPr>
                        <a:t>%</a:t>
                      </a:r>
                      <a:endParaRPr lang="es-AR" sz="2400" b="0" i="0" u="none" strike="noStrike" dirty="0">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dirty="0">
                          <a:effectLst/>
                        </a:rPr>
                        <a:t>Privados</a:t>
                      </a:r>
                      <a:endParaRPr lang="es-AR" sz="2400" b="0" i="0" u="none" strike="noStrike" dirty="0">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dirty="0">
                          <a:effectLst/>
                        </a:rPr>
                        <a:t>%</a:t>
                      </a:r>
                      <a:endParaRPr lang="es-AR" sz="2400" b="0" i="0" u="none" strike="noStrike" dirty="0">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525" marR="9525" marT="9525" marB="0" anchor="b">
                    <a:solidFill>
                      <a:schemeClr val="bg2">
                        <a:lumMod val="90000"/>
                      </a:schemeClr>
                    </a:solidFill>
                  </a:tcPr>
                </a:tc>
                <a:tc>
                  <a:txBody>
                    <a:bodyPr/>
                    <a:lstStyle/>
                    <a:p>
                      <a:pPr algn="ctr" fontAlgn="b"/>
                      <a:r>
                        <a:rPr lang="es-AR" sz="2400" u="none" strike="noStrike" dirty="0">
                          <a:effectLst/>
                        </a:rPr>
                        <a:t>%</a:t>
                      </a:r>
                      <a:endParaRPr lang="es-AR" sz="2400" b="0" i="0" u="none" strike="noStrike" dirty="0">
                        <a:effectLst/>
                        <a:latin typeface="Arial"/>
                      </a:endParaRPr>
                    </a:p>
                  </a:txBody>
                  <a:tcPr marL="9525" marR="9525" marT="9525" marB="0" anchor="b">
                    <a:solidFill>
                      <a:schemeClr val="bg2">
                        <a:lumMod val="90000"/>
                      </a:schemeClr>
                    </a:solidFill>
                  </a:tcPr>
                </a:tc>
              </a:tr>
              <a:tr h="711079">
                <a:tc>
                  <a:txBody>
                    <a:bodyPr/>
                    <a:lstStyle/>
                    <a:p>
                      <a:pPr algn="l" fontAlgn="b"/>
                      <a:r>
                        <a:rPr lang="es-AR" sz="2400" u="none" strike="noStrike" dirty="0">
                          <a:effectLst/>
                        </a:rPr>
                        <a:t>Fluvial</a:t>
                      </a:r>
                      <a:endParaRPr lang="es-AR" sz="2400" b="1" i="0" u="none" strike="noStrike" dirty="0">
                        <a:effectLst/>
                        <a:latin typeface="Arial"/>
                      </a:endParaRPr>
                    </a:p>
                  </a:txBody>
                  <a:tcPr marL="9525" marR="9525" marT="9525" marB="0" anchor="b">
                    <a:solidFill>
                      <a:schemeClr val="bg2">
                        <a:lumMod val="50000"/>
                      </a:schemeClr>
                    </a:solidFill>
                  </a:tcPr>
                </a:tc>
                <a:tc>
                  <a:txBody>
                    <a:bodyPr/>
                    <a:lstStyle/>
                    <a:p>
                      <a:pPr algn="ctr" fontAlgn="b"/>
                      <a:r>
                        <a:rPr lang="es-AR" sz="2400" u="none" strike="noStrike" dirty="0">
                          <a:effectLst/>
                        </a:rPr>
                        <a:t>158.000</a:t>
                      </a:r>
                      <a:endParaRPr lang="es-AR" sz="2400" b="0" i="0" u="none" strike="noStrike" dirty="0">
                        <a:effectLst/>
                        <a:latin typeface="Arial"/>
                      </a:endParaRPr>
                    </a:p>
                  </a:txBody>
                  <a:tcPr marL="9525" marR="9525" marT="9525" marB="0" anchor="b">
                    <a:solidFill>
                      <a:schemeClr val="bg2">
                        <a:lumMod val="50000"/>
                      </a:schemeClr>
                    </a:solidFill>
                  </a:tcPr>
                </a:tc>
                <a:tc>
                  <a:txBody>
                    <a:bodyPr/>
                    <a:lstStyle/>
                    <a:p>
                      <a:pPr algn="ctr" fontAlgn="b"/>
                      <a:r>
                        <a:rPr lang="es-AR" sz="2400" u="none" strike="noStrike" dirty="0">
                          <a:effectLst/>
                        </a:rPr>
                        <a:t>17%</a:t>
                      </a:r>
                      <a:endParaRPr lang="es-AR" sz="2400" b="0" i="0" u="none" strike="noStrike" dirty="0">
                        <a:effectLst/>
                        <a:latin typeface="Arial"/>
                      </a:endParaRPr>
                    </a:p>
                  </a:txBody>
                  <a:tcPr marL="9525" marR="9525" marT="9525" marB="0" anchor="b">
                    <a:solidFill>
                      <a:schemeClr val="bg2">
                        <a:lumMod val="50000"/>
                      </a:schemeClr>
                    </a:solidFill>
                  </a:tcPr>
                </a:tc>
                <a:tc>
                  <a:txBody>
                    <a:bodyPr/>
                    <a:lstStyle/>
                    <a:p>
                      <a:pPr algn="ctr" fontAlgn="b"/>
                      <a:r>
                        <a:rPr lang="es-AR" sz="2400" u="none" strike="noStrike" dirty="0">
                          <a:effectLst/>
                        </a:rPr>
                        <a:t>748.150</a:t>
                      </a:r>
                      <a:endParaRPr lang="es-AR" sz="2400" b="0" i="0" u="none" strike="noStrike" dirty="0">
                        <a:effectLst/>
                        <a:latin typeface="Arial"/>
                      </a:endParaRPr>
                    </a:p>
                  </a:txBody>
                  <a:tcPr marL="9525" marR="9525" marT="9525" marB="0" anchor="b">
                    <a:solidFill>
                      <a:schemeClr val="bg2">
                        <a:lumMod val="50000"/>
                      </a:schemeClr>
                    </a:solidFill>
                  </a:tcPr>
                </a:tc>
                <a:tc>
                  <a:txBody>
                    <a:bodyPr/>
                    <a:lstStyle/>
                    <a:p>
                      <a:pPr algn="ctr" fontAlgn="b"/>
                      <a:r>
                        <a:rPr lang="es-AR" sz="2400" u="none" strike="noStrike" dirty="0">
                          <a:effectLst/>
                        </a:rPr>
                        <a:t>83%</a:t>
                      </a:r>
                      <a:endParaRPr lang="es-AR" sz="2400" b="0" i="0" u="none" strike="noStrike" dirty="0">
                        <a:effectLst/>
                        <a:latin typeface="Arial"/>
                      </a:endParaRPr>
                    </a:p>
                  </a:txBody>
                  <a:tcPr marL="9525" marR="9525" marT="9525" marB="0" anchor="b">
                    <a:solidFill>
                      <a:schemeClr val="bg2">
                        <a:lumMod val="50000"/>
                      </a:schemeClr>
                    </a:solidFill>
                  </a:tcPr>
                </a:tc>
                <a:tc>
                  <a:txBody>
                    <a:bodyPr/>
                    <a:lstStyle/>
                    <a:p>
                      <a:pPr algn="ctr" fontAlgn="b"/>
                      <a:r>
                        <a:rPr lang="es-AR" sz="2400" u="none" strike="noStrike" dirty="0">
                          <a:effectLst/>
                        </a:rPr>
                        <a:t>906.150</a:t>
                      </a:r>
                      <a:endParaRPr lang="es-AR" sz="2400" b="0" i="0" u="none" strike="noStrike" dirty="0">
                        <a:effectLst/>
                        <a:latin typeface="Arial"/>
                      </a:endParaRPr>
                    </a:p>
                  </a:txBody>
                  <a:tcPr marL="9525" marR="9525" marT="9525" marB="0" anchor="b">
                    <a:solidFill>
                      <a:schemeClr val="bg2">
                        <a:lumMod val="50000"/>
                      </a:schemeClr>
                    </a:solidFill>
                  </a:tcPr>
                </a:tc>
                <a:tc>
                  <a:txBody>
                    <a:bodyPr/>
                    <a:lstStyle/>
                    <a:p>
                      <a:pPr algn="ctr" fontAlgn="b"/>
                      <a:r>
                        <a:rPr lang="es-AR" sz="2400" u="none" strike="noStrike" dirty="0">
                          <a:effectLst/>
                        </a:rPr>
                        <a:t>100%</a:t>
                      </a:r>
                      <a:endParaRPr lang="es-AR" sz="2400" b="0" i="0" u="none" strike="noStrike" dirty="0">
                        <a:effectLst/>
                        <a:latin typeface="Arial"/>
                      </a:endParaRPr>
                    </a:p>
                  </a:txBody>
                  <a:tcPr marL="9525" marR="9525" marT="9525" marB="0" anchor="b">
                    <a:solidFill>
                      <a:schemeClr val="bg2">
                        <a:lumMod val="50000"/>
                      </a:schemeClr>
                    </a:solidFill>
                  </a:tcPr>
                </a:tc>
              </a:tr>
              <a:tr h="711079">
                <a:tc>
                  <a:txBody>
                    <a:bodyPr/>
                    <a:lstStyle/>
                    <a:p>
                      <a:pPr algn="l" fontAlgn="b"/>
                      <a:r>
                        <a:rPr lang="es-AR" sz="2400" u="none" strike="noStrike" dirty="0">
                          <a:effectLst/>
                        </a:rPr>
                        <a:t>Metropolitana</a:t>
                      </a:r>
                      <a:endParaRPr lang="es-AR" sz="2400" b="1" i="0" u="none" strike="noStrike" dirty="0">
                        <a:effectLst/>
                        <a:latin typeface="Arial"/>
                      </a:endParaRPr>
                    </a:p>
                  </a:txBody>
                  <a:tcPr marL="9525" marR="9525" marT="9525" marB="0" anchor="b">
                    <a:solidFill>
                      <a:schemeClr val="accent2"/>
                    </a:solidFill>
                  </a:tcPr>
                </a:tc>
                <a:tc>
                  <a:txBody>
                    <a:bodyPr/>
                    <a:lstStyle/>
                    <a:p>
                      <a:pPr algn="ctr" fontAlgn="b"/>
                      <a:r>
                        <a:rPr lang="es-AR" sz="2400" u="none" strike="noStrike" dirty="0">
                          <a:effectLst/>
                        </a:rPr>
                        <a:t>658.000</a:t>
                      </a:r>
                      <a:endParaRPr lang="es-AR" sz="2400" b="0" i="0" u="none" strike="noStrike" dirty="0">
                        <a:effectLst/>
                        <a:latin typeface="Arial"/>
                      </a:endParaRPr>
                    </a:p>
                  </a:txBody>
                  <a:tcPr marL="9525" marR="9525" marT="9525" marB="0" anchor="b">
                    <a:solidFill>
                      <a:schemeClr val="accent2"/>
                    </a:solidFill>
                  </a:tcPr>
                </a:tc>
                <a:tc>
                  <a:txBody>
                    <a:bodyPr/>
                    <a:lstStyle/>
                    <a:p>
                      <a:pPr algn="ctr" fontAlgn="b"/>
                      <a:r>
                        <a:rPr lang="es-AR" sz="2400" u="none" strike="noStrike" dirty="0">
                          <a:effectLst/>
                        </a:rPr>
                        <a:t>38%</a:t>
                      </a:r>
                      <a:endParaRPr lang="es-AR" sz="2400" b="0" i="0" u="none" strike="noStrike" dirty="0">
                        <a:effectLst/>
                        <a:latin typeface="Arial"/>
                      </a:endParaRPr>
                    </a:p>
                  </a:txBody>
                  <a:tcPr marL="9525" marR="9525" marT="9525" marB="0" anchor="b">
                    <a:solidFill>
                      <a:schemeClr val="accent2"/>
                    </a:solidFill>
                  </a:tcPr>
                </a:tc>
                <a:tc>
                  <a:txBody>
                    <a:bodyPr/>
                    <a:lstStyle/>
                    <a:p>
                      <a:pPr algn="ctr" fontAlgn="b"/>
                      <a:r>
                        <a:rPr lang="es-AR" sz="2400" u="none" strike="noStrike" dirty="0">
                          <a:effectLst/>
                        </a:rPr>
                        <a:t>1.072.980</a:t>
                      </a:r>
                      <a:endParaRPr lang="es-AR" sz="2400" b="0" i="0" u="none" strike="noStrike" dirty="0">
                        <a:effectLst/>
                        <a:latin typeface="Arial"/>
                      </a:endParaRPr>
                    </a:p>
                  </a:txBody>
                  <a:tcPr marL="9525" marR="9525" marT="9525" marB="0" anchor="b">
                    <a:solidFill>
                      <a:schemeClr val="accent2"/>
                    </a:solidFill>
                  </a:tcPr>
                </a:tc>
                <a:tc>
                  <a:txBody>
                    <a:bodyPr/>
                    <a:lstStyle/>
                    <a:p>
                      <a:pPr algn="ctr" fontAlgn="b"/>
                      <a:r>
                        <a:rPr lang="es-AR" sz="2400" u="none" strike="noStrike" dirty="0">
                          <a:effectLst/>
                        </a:rPr>
                        <a:t>62%</a:t>
                      </a:r>
                      <a:endParaRPr lang="es-AR" sz="2400" b="0" i="0" u="none" strike="noStrike" dirty="0">
                        <a:effectLst/>
                        <a:latin typeface="Arial"/>
                      </a:endParaRPr>
                    </a:p>
                  </a:txBody>
                  <a:tcPr marL="9525" marR="9525" marT="9525" marB="0" anchor="b">
                    <a:solidFill>
                      <a:schemeClr val="accent2"/>
                    </a:solidFill>
                  </a:tcPr>
                </a:tc>
                <a:tc>
                  <a:txBody>
                    <a:bodyPr/>
                    <a:lstStyle/>
                    <a:p>
                      <a:pPr algn="ctr" fontAlgn="b"/>
                      <a:r>
                        <a:rPr lang="es-AR" sz="2400" u="none" strike="noStrike" dirty="0">
                          <a:effectLst/>
                        </a:rPr>
                        <a:t>1.730.980</a:t>
                      </a:r>
                      <a:endParaRPr lang="es-AR" sz="2400" b="0" i="0" u="none" strike="noStrike" dirty="0">
                        <a:effectLst/>
                        <a:latin typeface="Arial"/>
                      </a:endParaRPr>
                    </a:p>
                  </a:txBody>
                  <a:tcPr marL="9525" marR="9525" marT="9525" marB="0" anchor="b">
                    <a:solidFill>
                      <a:schemeClr val="accent2"/>
                    </a:solidFill>
                  </a:tcPr>
                </a:tc>
                <a:tc>
                  <a:txBody>
                    <a:bodyPr/>
                    <a:lstStyle/>
                    <a:p>
                      <a:pPr algn="ctr" fontAlgn="b"/>
                      <a:r>
                        <a:rPr lang="es-AR" sz="2400" u="none" strike="noStrike" dirty="0">
                          <a:effectLst/>
                        </a:rPr>
                        <a:t>100%</a:t>
                      </a:r>
                      <a:endParaRPr lang="es-AR" sz="2400" b="0" i="0" u="none" strike="noStrike" dirty="0">
                        <a:effectLst/>
                        <a:latin typeface="Arial"/>
                      </a:endParaRPr>
                    </a:p>
                  </a:txBody>
                  <a:tcPr marL="9525" marR="9525" marT="9525" marB="0" anchor="b">
                    <a:solidFill>
                      <a:schemeClr val="accent2"/>
                    </a:solidFill>
                  </a:tcPr>
                </a:tc>
              </a:tr>
              <a:tr h="711079">
                <a:tc>
                  <a:txBody>
                    <a:bodyPr/>
                    <a:lstStyle/>
                    <a:p>
                      <a:pPr algn="l" fontAlgn="b"/>
                      <a:r>
                        <a:rPr lang="es-AR" sz="2400" u="none" strike="noStrike" dirty="0">
                          <a:effectLst/>
                        </a:rPr>
                        <a:t>Marítima</a:t>
                      </a:r>
                      <a:endParaRPr lang="es-AR" sz="2400" b="1" i="0" u="none" strike="noStrike" dirty="0">
                        <a:effectLst/>
                        <a:latin typeface="Arial"/>
                      </a:endParaRPr>
                    </a:p>
                  </a:txBody>
                  <a:tcPr marL="9525" marR="9525" marT="9525" marB="0" anchor="b">
                    <a:solidFill>
                      <a:schemeClr val="accent1"/>
                    </a:solidFill>
                  </a:tcPr>
                </a:tc>
                <a:tc>
                  <a:txBody>
                    <a:bodyPr/>
                    <a:lstStyle/>
                    <a:p>
                      <a:pPr algn="ctr" fontAlgn="b"/>
                      <a:r>
                        <a:rPr lang="es-AR" sz="2400" u="none" strike="noStrike" dirty="0">
                          <a:effectLst/>
                        </a:rPr>
                        <a:t>1.394.760</a:t>
                      </a:r>
                      <a:endParaRPr lang="es-AR" sz="2400" b="0" i="0" u="none" strike="noStrike" dirty="0">
                        <a:effectLst/>
                        <a:latin typeface="Arial"/>
                      </a:endParaRPr>
                    </a:p>
                  </a:txBody>
                  <a:tcPr marL="9525" marR="9525" marT="9525" marB="0" anchor="b">
                    <a:solidFill>
                      <a:schemeClr val="accent1"/>
                    </a:solidFill>
                  </a:tcPr>
                </a:tc>
                <a:tc>
                  <a:txBody>
                    <a:bodyPr/>
                    <a:lstStyle/>
                    <a:p>
                      <a:pPr algn="ctr" fontAlgn="b"/>
                      <a:r>
                        <a:rPr lang="es-AR" sz="2400" u="none" strike="noStrike" dirty="0">
                          <a:effectLst/>
                        </a:rPr>
                        <a:t>97%</a:t>
                      </a:r>
                      <a:endParaRPr lang="es-AR" sz="2400" b="0" i="0" u="none" strike="noStrike" dirty="0">
                        <a:effectLst/>
                        <a:latin typeface="Arial"/>
                      </a:endParaRPr>
                    </a:p>
                  </a:txBody>
                  <a:tcPr marL="9525" marR="9525" marT="9525" marB="0" anchor="b">
                    <a:solidFill>
                      <a:schemeClr val="accent1"/>
                    </a:solidFill>
                  </a:tcPr>
                </a:tc>
                <a:tc>
                  <a:txBody>
                    <a:bodyPr/>
                    <a:lstStyle/>
                    <a:p>
                      <a:pPr algn="ctr" fontAlgn="b"/>
                      <a:r>
                        <a:rPr lang="es-AR" sz="2400" u="none" strike="noStrike" dirty="0">
                          <a:effectLst/>
                        </a:rPr>
                        <a:t>44.000</a:t>
                      </a:r>
                      <a:endParaRPr lang="es-AR" sz="2400" b="0" i="0" u="none" strike="noStrike" dirty="0">
                        <a:effectLst/>
                        <a:latin typeface="Arial"/>
                      </a:endParaRPr>
                    </a:p>
                  </a:txBody>
                  <a:tcPr marL="9525" marR="9525" marT="9525" marB="0" anchor="b">
                    <a:solidFill>
                      <a:schemeClr val="accent1"/>
                    </a:solidFill>
                  </a:tcPr>
                </a:tc>
                <a:tc>
                  <a:txBody>
                    <a:bodyPr/>
                    <a:lstStyle/>
                    <a:p>
                      <a:pPr algn="ctr" fontAlgn="b"/>
                      <a:r>
                        <a:rPr lang="es-AR" sz="2400" u="none" strike="noStrike" dirty="0">
                          <a:effectLst/>
                        </a:rPr>
                        <a:t>3%</a:t>
                      </a:r>
                      <a:endParaRPr lang="es-AR" sz="2400" b="0" i="0" u="none" strike="noStrike" dirty="0">
                        <a:effectLst/>
                        <a:latin typeface="Arial"/>
                      </a:endParaRPr>
                    </a:p>
                  </a:txBody>
                  <a:tcPr marL="9525" marR="9525" marT="9525" marB="0" anchor="b">
                    <a:solidFill>
                      <a:schemeClr val="accent1"/>
                    </a:solidFill>
                  </a:tcPr>
                </a:tc>
                <a:tc>
                  <a:txBody>
                    <a:bodyPr/>
                    <a:lstStyle/>
                    <a:p>
                      <a:pPr algn="ctr" fontAlgn="b"/>
                      <a:r>
                        <a:rPr lang="es-AR" sz="2400" u="none" strike="noStrike" dirty="0">
                          <a:effectLst/>
                        </a:rPr>
                        <a:t>1.438.760</a:t>
                      </a:r>
                      <a:endParaRPr lang="es-AR" sz="2400" b="0" i="0" u="none" strike="noStrike" dirty="0">
                        <a:effectLst/>
                        <a:latin typeface="Arial"/>
                      </a:endParaRPr>
                    </a:p>
                  </a:txBody>
                  <a:tcPr marL="9525" marR="9525" marT="9525" marB="0" anchor="b">
                    <a:solidFill>
                      <a:schemeClr val="accent1"/>
                    </a:solidFill>
                  </a:tcPr>
                </a:tc>
                <a:tc>
                  <a:txBody>
                    <a:bodyPr/>
                    <a:lstStyle/>
                    <a:p>
                      <a:pPr algn="ctr" fontAlgn="b"/>
                      <a:r>
                        <a:rPr lang="es-AR" sz="2400" u="none" strike="noStrike" dirty="0">
                          <a:effectLst/>
                        </a:rPr>
                        <a:t>100%</a:t>
                      </a:r>
                      <a:endParaRPr lang="es-AR" sz="2400" b="0" i="0" u="none" strike="noStrike" dirty="0">
                        <a:effectLst/>
                        <a:latin typeface="Arial"/>
                      </a:endParaRPr>
                    </a:p>
                  </a:txBody>
                  <a:tcPr marL="9525" marR="9525" marT="9525" marB="0" anchor="b">
                    <a:solidFill>
                      <a:schemeClr val="accent1"/>
                    </a:solidFill>
                  </a:tcPr>
                </a:tc>
              </a:tr>
              <a:tr h="711079">
                <a:tc>
                  <a:txBody>
                    <a:bodyPr/>
                    <a:lstStyle/>
                    <a:p>
                      <a:pPr algn="l" fontAlgn="b"/>
                      <a:r>
                        <a:rPr lang="es-AR" sz="2400" u="none" strike="noStrike" dirty="0">
                          <a:effectLst/>
                        </a:rPr>
                        <a:t>Total</a:t>
                      </a:r>
                      <a:endParaRPr lang="es-AR" sz="2400" b="1" i="0" u="none" strike="noStrike" dirty="0">
                        <a:effectLst/>
                        <a:latin typeface="Arial"/>
                      </a:endParaRPr>
                    </a:p>
                  </a:txBody>
                  <a:tcPr marL="9525" marR="9525" marT="9525" marB="0" anchor="b">
                    <a:solidFill>
                      <a:schemeClr val="accent1">
                        <a:lumMod val="20000"/>
                        <a:lumOff val="80000"/>
                      </a:schemeClr>
                    </a:solidFill>
                  </a:tcPr>
                </a:tc>
                <a:tc>
                  <a:txBody>
                    <a:bodyPr/>
                    <a:lstStyle/>
                    <a:p>
                      <a:pPr algn="ctr" fontAlgn="b"/>
                      <a:r>
                        <a:rPr lang="es-AR" sz="2400" u="none" strike="noStrike" dirty="0">
                          <a:effectLst/>
                        </a:rPr>
                        <a:t>2.210.760</a:t>
                      </a:r>
                      <a:endParaRPr lang="es-AR" sz="2400" b="0" i="0" u="none" strike="noStrike" dirty="0">
                        <a:effectLst/>
                        <a:latin typeface="Arial"/>
                      </a:endParaRPr>
                    </a:p>
                  </a:txBody>
                  <a:tcPr marL="9525" marR="9525" marT="9525" marB="0" anchor="b">
                    <a:solidFill>
                      <a:schemeClr val="accent1">
                        <a:lumMod val="20000"/>
                        <a:lumOff val="80000"/>
                      </a:schemeClr>
                    </a:solidFill>
                  </a:tcPr>
                </a:tc>
                <a:tc>
                  <a:txBody>
                    <a:bodyPr/>
                    <a:lstStyle/>
                    <a:p>
                      <a:pPr algn="ctr" fontAlgn="b"/>
                      <a:r>
                        <a:rPr lang="es-AR" sz="2400" u="none" strike="noStrike" dirty="0">
                          <a:effectLst/>
                        </a:rPr>
                        <a:t>54%</a:t>
                      </a:r>
                      <a:endParaRPr lang="es-AR" sz="2400" b="0" i="0" u="none" strike="noStrike" dirty="0">
                        <a:effectLst/>
                        <a:latin typeface="Arial"/>
                      </a:endParaRPr>
                    </a:p>
                  </a:txBody>
                  <a:tcPr marL="9525" marR="9525" marT="9525" marB="0" anchor="b">
                    <a:solidFill>
                      <a:schemeClr val="accent1">
                        <a:lumMod val="20000"/>
                        <a:lumOff val="80000"/>
                      </a:schemeClr>
                    </a:solidFill>
                  </a:tcPr>
                </a:tc>
                <a:tc>
                  <a:txBody>
                    <a:bodyPr/>
                    <a:lstStyle/>
                    <a:p>
                      <a:pPr algn="ctr" fontAlgn="b"/>
                      <a:r>
                        <a:rPr lang="es-AR" sz="2400" u="none" strike="noStrike" dirty="0">
                          <a:effectLst/>
                        </a:rPr>
                        <a:t>1.865.130</a:t>
                      </a:r>
                      <a:endParaRPr lang="es-AR" sz="2400" b="0" i="0" u="none" strike="noStrike" dirty="0">
                        <a:effectLst/>
                        <a:latin typeface="Arial"/>
                      </a:endParaRPr>
                    </a:p>
                  </a:txBody>
                  <a:tcPr marL="9525" marR="9525" marT="9525" marB="0" anchor="b">
                    <a:solidFill>
                      <a:schemeClr val="accent1">
                        <a:lumMod val="20000"/>
                        <a:lumOff val="80000"/>
                      </a:schemeClr>
                    </a:solidFill>
                  </a:tcPr>
                </a:tc>
                <a:tc>
                  <a:txBody>
                    <a:bodyPr/>
                    <a:lstStyle/>
                    <a:p>
                      <a:pPr algn="ctr" fontAlgn="b"/>
                      <a:r>
                        <a:rPr lang="es-AR" sz="2400" u="none" strike="noStrike" dirty="0">
                          <a:effectLst/>
                        </a:rPr>
                        <a:t>46%</a:t>
                      </a:r>
                      <a:endParaRPr lang="es-AR" sz="2400" b="0" i="0" u="none" strike="noStrike" dirty="0">
                        <a:effectLst/>
                        <a:latin typeface="Arial"/>
                      </a:endParaRPr>
                    </a:p>
                  </a:txBody>
                  <a:tcPr marL="9525" marR="9525" marT="9525" marB="0" anchor="b">
                    <a:solidFill>
                      <a:schemeClr val="accent1">
                        <a:lumMod val="20000"/>
                        <a:lumOff val="80000"/>
                      </a:schemeClr>
                    </a:solidFill>
                  </a:tcPr>
                </a:tc>
                <a:tc>
                  <a:txBody>
                    <a:bodyPr/>
                    <a:lstStyle/>
                    <a:p>
                      <a:pPr algn="ctr" fontAlgn="b"/>
                      <a:r>
                        <a:rPr lang="es-AR" sz="2400" u="none" strike="noStrike" dirty="0">
                          <a:effectLst/>
                        </a:rPr>
                        <a:t>4.075.890</a:t>
                      </a:r>
                      <a:endParaRPr lang="es-AR" sz="2400" b="0" i="0" u="none" strike="noStrike" dirty="0">
                        <a:effectLst/>
                        <a:latin typeface="Arial"/>
                      </a:endParaRPr>
                    </a:p>
                  </a:txBody>
                  <a:tcPr marL="9525" marR="9525" marT="9525" marB="0" anchor="b">
                    <a:solidFill>
                      <a:schemeClr val="accent1">
                        <a:lumMod val="20000"/>
                        <a:lumOff val="80000"/>
                      </a:schemeClr>
                    </a:solidFill>
                  </a:tcPr>
                </a:tc>
                <a:tc>
                  <a:txBody>
                    <a:bodyPr/>
                    <a:lstStyle/>
                    <a:p>
                      <a:pPr algn="ctr" fontAlgn="b"/>
                      <a:r>
                        <a:rPr lang="es-AR" sz="2400" u="none" strike="noStrike" dirty="0">
                          <a:effectLst/>
                        </a:rPr>
                        <a:t>100%</a:t>
                      </a:r>
                      <a:endParaRPr lang="es-AR" sz="2400" b="0" i="0" u="none" strike="noStrike" dirty="0">
                        <a:effectLst/>
                        <a:latin typeface="Arial"/>
                      </a:endParaRPr>
                    </a:p>
                  </a:txBody>
                  <a:tcPr marL="9525" marR="9525" marT="9525" marB="0" anchor="b">
                    <a:solidFill>
                      <a:schemeClr val="accent1">
                        <a:lumMod val="20000"/>
                        <a:lumOff val="80000"/>
                      </a:schemeClr>
                    </a:solidFill>
                  </a:tcPr>
                </a:tc>
              </a:tr>
              <a:tr h="711079">
                <a:tc>
                  <a:txBody>
                    <a:bodyPr/>
                    <a:lstStyle/>
                    <a:p>
                      <a:pPr algn="l" fontAlgn="b"/>
                      <a:endParaRPr lang="es-AR" sz="1400" b="0" i="0" u="none" strike="noStrike" dirty="0">
                        <a:effectLst/>
                        <a:latin typeface="Arial"/>
                      </a:endParaRPr>
                    </a:p>
                  </a:txBody>
                  <a:tcPr marL="9525" marR="9525" marT="9525" marB="0" anchor="b">
                    <a:solidFill>
                      <a:schemeClr val="accent1">
                        <a:lumMod val="20000"/>
                        <a:lumOff val="80000"/>
                      </a:schemeClr>
                    </a:solidFill>
                  </a:tcPr>
                </a:tc>
                <a:tc>
                  <a:txBody>
                    <a:bodyPr/>
                    <a:lstStyle/>
                    <a:p>
                      <a:pPr algn="ctr" fontAlgn="b"/>
                      <a:endParaRPr lang="es-AR" sz="1400" b="0" i="0" u="none" strike="noStrike" dirty="0">
                        <a:effectLst/>
                        <a:latin typeface="Arial"/>
                      </a:endParaRPr>
                    </a:p>
                  </a:txBody>
                  <a:tcPr marL="9525" marR="9525" marT="9525" marB="0" anchor="b">
                    <a:solidFill>
                      <a:schemeClr val="accent1">
                        <a:lumMod val="20000"/>
                        <a:lumOff val="80000"/>
                      </a:schemeClr>
                    </a:solidFill>
                  </a:tcPr>
                </a:tc>
                <a:tc>
                  <a:txBody>
                    <a:bodyPr/>
                    <a:lstStyle/>
                    <a:p>
                      <a:pPr algn="ctr" fontAlgn="b"/>
                      <a:endParaRPr lang="es-AR" sz="1400" b="0" i="0" u="none" strike="noStrike" dirty="0">
                        <a:effectLst/>
                        <a:latin typeface="Arial"/>
                      </a:endParaRPr>
                    </a:p>
                  </a:txBody>
                  <a:tcPr marL="9525" marR="9525" marT="9525" marB="0" anchor="b">
                    <a:solidFill>
                      <a:schemeClr val="accent1">
                        <a:lumMod val="20000"/>
                        <a:lumOff val="80000"/>
                      </a:schemeClr>
                    </a:solidFill>
                  </a:tcPr>
                </a:tc>
                <a:tc>
                  <a:txBody>
                    <a:bodyPr/>
                    <a:lstStyle/>
                    <a:p>
                      <a:pPr algn="ctr" fontAlgn="b"/>
                      <a:endParaRPr lang="es-AR" sz="1400" b="0" i="0" u="none" strike="noStrike" dirty="0">
                        <a:effectLst/>
                        <a:latin typeface="Arial"/>
                      </a:endParaRPr>
                    </a:p>
                  </a:txBody>
                  <a:tcPr marL="9525" marR="9525" marT="9525" marB="0" anchor="b">
                    <a:solidFill>
                      <a:schemeClr val="accent1">
                        <a:lumMod val="20000"/>
                        <a:lumOff val="80000"/>
                      </a:schemeClr>
                    </a:solidFill>
                  </a:tcPr>
                </a:tc>
                <a:tc>
                  <a:txBody>
                    <a:bodyPr/>
                    <a:lstStyle/>
                    <a:p>
                      <a:pPr algn="ctr" fontAlgn="b"/>
                      <a:endParaRPr lang="es-AR" sz="1400" b="0" i="0" u="none" strike="noStrike" dirty="0">
                        <a:effectLst/>
                        <a:latin typeface="Arial"/>
                      </a:endParaRPr>
                    </a:p>
                  </a:txBody>
                  <a:tcPr marL="9525" marR="9525" marT="9525" marB="0" anchor="b">
                    <a:solidFill>
                      <a:schemeClr val="accent1">
                        <a:lumMod val="20000"/>
                        <a:lumOff val="80000"/>
                      </a:schemeClr>
                    </a:solidFill>
                  </a:tcPr>
                </a:tc>
                <a:tc>
                  <a:txBody>
                    <a:bodyPr/>
                    <a:lstStyle/>
                    <a:p>
                      <a:pPr algn="ctr" fontAlgn="b"/>
                      <a:endParaRPr lang="es-AR" sz="1400" b="0" i="0" u="none" strike="noStrike" dirty="0">
                        <a:effectLst/>
                        <a:latin typeface="Arial"/>
                      </a:endParaRPr>
                    </a:p>
                  </a:txBody>
                  <a:tcPr marL="9525" marR="9525" marT="9525" marB="0" anchor="b">
                    <a:solidFill>
                      <a:schemeClr val="accent1">
                        <a:lumMod val="20000"/>
                        <a:lumOff val="80000"/>
                      </a:schemeClr>
                    </a:solidFill>
                  </a:tcPr>
                </a:tc>
                <a:tc>
                  <a:txBody>
                    <a:bodyPr/>
                    <a:lstStyle/>
                    <a:p>
                      <a:pPr algn="ctr" fontAlgn="b"/>
                      <a:endParaRPr lang="es-AR" sz="1400" b="0" i="0" u="none" strike="noStrike" dirty="0">
                        <a:effectLst/>
                        <a:latin typeface="Arial"/>
                      </a:endParaRPr>
                    </a:p>
                  </a:txBody>
                  <a:tcPr marL="9525" marR="9525" marT="9525" marB="0" anchor="b">
                    <a:solidFill>
                      <a:schemeClr val="accent1">
                        <a:lumMod val="20000"/>
                        <a:lumOff val="80000"/>
                      </a:schemeClr>
                    </a:solidFill>
                  </a:tcPr>
                </a:tc>
              </a:tr>
            </a:tbl>
          </a:graphicData>
        </a:graphic>
      </p:graphicFrame>
    </p:spTree>
    <p:extLst>
      <p:ext uri="{BB962C8B-B14F-4D97-AF65-F5344CB8AC3E}">
        <p14:creationId xmlns="" xmlns:p14="http://schemas.microsoft.com/office/powerpoint/2010/main" val="213652203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b="1" dirty="0" smtClean="0">
                <a:solidFill>
                  <a:schemeClr val="accent1"/>
                </a:solidFill>
              </a:rPr>
              <a:t>PLAN DE EXPORTACIONES </a:t>
            </a:r>
            <a:br>
              <a:rPr lang="es-ES" b="1" dirty="0" smtClean="0">
                <a:solidFill>
                  <a:schemeClr val="accent1"/>
                </a:solidFill>
              </a:rPr>
            </a:br>
            <a:r>
              <a:rPr lang="es-ES" b="1" dirty="0" smtClean="0">
                <a:solidFill>
                  <a:schemeClr val="accent1"/>
                </a:solidFill>
              </a:rPr>
              <a:t>POR 100 MM DE u$s</a:t>
            </a:r>
            <a:endParaRPr lang="es-ES" b="1" dirty="0">
              <a:solidFill>
                <a:schemeClr val="accent1"/>
              </a:solidFill>
            </a:endParaRPr>
          </a:p>
        </p:txBody>
      </p:sp>
      <p:sp>
        <p:nvSpPr>
          <p:cNvPr id="3" name="Content Placeholder 2"/>
          <p:cNvSpPr>
            <a:spLocks noGrp="1"/>
          </p:cNvSpPr>
          <p:nvPr>
            <p:ph idx="1"/>
          </p:nvPr>
        </p:nvSpPr>
        <p:spPr/>
        <p:txBody>
          <a:bodyPr/>
          <a:lstStyle/>
          <a:p>
            <a:r>
              <a:rPr lang="es-AR" sz="3600" i="1" dirty="0" smtClean="0">
                <a:solidFill>
                  <a:schemeClr val="accent1"/>
                </a:solidFill>
              </a:rPr>
              <a:t>Programa de Aumento y Diversificación de las Exportaciones (</a:t>
            </a:r>
            <a:r>
              <a:rPr lang="es-AR" sz="3600" i="1" dirty="0" err="1" smtClean="0">
                <a:solidFill>
                  <a:schemeClr val="accent1"/>
                </a:solidFill>
              </a:rPr>
              <a:t>PADEx</a:t>
            </a:r>
            <a:r>
              <a:rPr lang="es-AR" sz="3600" i="1" dirty="0" smtClean="0">
                <a:solidFill>
                  <a:schemeClr val="accent1"/>
                </a:solidFill>
              </a:rPr>
              <a:t>) con el que se apunta a superar los 100 mil millones de dólares en exportaciones en 2015.</a:t>
            </a:r>
            <a:endParaRPr lang="es-ES" sz="3600" dirty="0" smtClean="0">
              <a:solidFill>
                <a:schemeClr val="accent1"/>
              </a:solidFill>
            </a:endParaRPr>
          </a:p>
          <a:p>
            <a:endParaRPr lang="es-E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b="1" dirty="0" smtClean="0">
                <a:solidFill>
                  <a:schemeClr val="accent1"/>
                </a:solidFill>
              </a:rPr>
              <a:t>PLAN DE EXPORTACIONES </a:t>
            </a:r>
            <a:br>
              <a:rPr lang="es-ES" b="1" dirty="0" smtClean="0">
                <a:solidFill>
                  <a:schemeClr val="accent1"/>
                </a:solidFill>
              </a:rPr>
            </a:br>
            <a:r>
              <a:rPr lang="es-ES" b="1" dirty="0" smtClean="0">
                <a:solidFill>
                  <a:schemeClr val="accent1"/>
                </a:solidFill>
              </a:rPr>
              <a:t>POR 100 MM DE u$s</a:t>
            </a:r>
            <a:endParaRPr lang="es-ES" b="1" dirty="0">
              <a:solidFill>
                <a:schemeClr val="accent1"/>
              </a:solidFill>
            </a:endParaRPr>
          </a:p>
        </p:txBody>
      </p:sp>
      <p:sp>
        <p:nvSpPr>
          <p:cNvPr id="3" name="Content Placeholder 2"/>
          <p:cNvSpPr>
            <a:spLocks noGrp="1"/>
          </p:cNvSpPr>
          <p:nvPr>
            <p:ph idx="1"/>
          </p:nvPr>
        </p:nvSpPr>
        <p:spPr/>
        <p:txBody>
          <a:bodyPr/>
          <a:lstStyle/>
          <a:p>
            <a:r>
              <a:rPr lang="es-AR" b="1" dirty="0" smtClean="0">
                <a:solidFill>
                  <a:schemeClr val="accent1"/>
                </a:solidFill>
              </a:rPr>
              <a:t>El objetivo principal del </a:t>
            </a:r>
            <a:r>
              <a:rPr lang="es-AR" b="1" dirty="0" err="1" smtClean="0">
                <a:solidFill>
                  <a:schemeClr val="accent1"/>
                </a:solidFill>
              </a:rPr>
              <a:t>PADEx</a:t>
            </a:r>
            <a:r>
              <a:rPr lang="es-AR" b="1" dirty="0" smtClean="0">
                <a:solidFill>
                  <a:schemeClr val="accent1"/>
                </a:solidFill>
              </a:rPr>
              <a:t> es mejorar en términos cuantitativos y cualitativos las exportaciones de nuestro país. En ese marco, sus objetivos específicos son incrementar las exportaciones tradicionales, contribuir al desarrollo exportador de las economías regionales, aumentar el número de empresas exportadoras y diversificar tanto los destinos de exportación como la canasta exportadora</a:t>
            </a:r>
            <a:r>
              <a:rPr lang="es-AR" dirty="0" smtClean="0"/>
              <a:t>.</a:t>
            </a:r>
            <a:endParaRPr lang="es-E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b="1" dirty="0" smtClean="0">
                <a:solidFill>
                  <a:schemeClr val="accent1"/>
                </a:solidFill>
              </a:rPr>
              <a:t>PLAN DE EXPORTACIONES </a:t>
            </a:r>
            <a:br>
              <a:rPr lang="es-ES" b="1" dirty="0" smtClean="0">
                <a:solidFill>
                  <a:schemeClr val="accent1"/>
                </a:solidFill>
              </a:rPr>
            </a:br>
            <a:r>
              <a:rPr lang="es-ES" b="1" dirty="0" smtClean="0">
                <a:solidFill>
                  <a:schemeClr val="accent1"/>
                </a:solidFill>
              </a:rPr>
              <a:t>POR 100 MM DE u$s</a:t>
            </a:r>
            <a:endParaRPr lang="es-ES" b="1" dirty="0">
              <a:solidFill>
                <a:schemeClr val="accent1"/>
              </a:solidFill>
            </a:endParaRPr>
          </a:p>
        </p:txBody>
      </p:sp>
      <p:sp>
        <p:nvSpPr>
          <p:cNvPr id="3" name="Content Placeholder 2"/>
          <p:cNvSpPr>
            <a:spLocks noGrp="1"/>
          </p:cNvSpPr>
          <p:nvPr>
            <p:ph idx="1"/>
          </p:nvPr>
        </p:nvSpPr>
        <p:spPr/>
        <p:txBody>
          <a:bodyPr>
            <a:normAutofit lnSpcReduction="10000"/>
          </a:bodyPr>
          <a:lstStyle/>
          <a:p>
            <a:r>
              <a:rPr lang="es-AR" b="1" dirty="0" smtClean="0">
                <a:solidFill>
                  <a:schemeClr val="accent1"/>
                </a:solidFill>
              </a:rPr>
              <a:t>Para llevar adelante el </a:t>
            </a:r>
            <a:r>
              <a:rPr lang="es-AR" b="1" dirty="0" err="1" smtClean="0">
                <a:solidFill>
                  <a:schemeClr val="accent1"/>
                </a:solidFill>
              </a:rPr>
              <a:t>PADEx</a:t>
            </a:r>
            <a:r>
              <a:rPr lang="es-AR" b="1" dirty="0" smtClean="0">
                <a:solidFill>
                  <a:schemeClr val="accent1"/>
                </a:solidFill>
              </a:rPr>
              <a:t>, en 2014 la Cancillería desarrollará diversas acciones de promoción comercial: coordinará la participación de empresas argentinas en 252 ferias internacionales, realizará 70 misiones comerciales sectoriales y </a:t>
            </a:r>
            <a:r>
              <a:rPr lang="es-AR" b="1" dirty="0" err="1" smtClean="0">
                <a:solidFill>
                  <a:schemeClr val="accent1"/>
                </a:solidFill>
              </a:rPr>
              <a:t>plurisectoriales</a:t>
            </a:r>
            <a:r>
              <a:rPr lang="es-AR" b="1" dirty="0" smtClean="0">
                <a:solidFill>
                  <a:schemeClr val="accent1"/>
                </a:solidFill>
              </a:rPr>
              <a:t> y organizará 22 misiones comerciales inversas (esto es, visitas de compradores extranjeros a nuestro país).</a:t>
            </a:r>
            <a:r>
              <a:rPr lang="es-AR" dirty="0" smtClean="0"/>
              <a:t/>
            </a:r>
            <a:br>
              <a:rPr lang="es-AR" dirty="0" smtClean="0"/>
            </a:br>
            <a:endParaRPr lang="es-E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309175" y="548680"/>
            <a:ext cx="8367281" cy="5616624"/>
          </a:xfrm>
          <a:prstGeom prst="rect">
            <a:avLst/>
          </a:prstGeom>
          <a:noFill/>
          <a:ln w="9525">
            <a:noFill/>
            <a:miter lim="800000"/>
            <a:headEnd/>
            <a:tailEnd/>
          </a:ln>
          <a:effec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b="1" dirty="0" smtClean="0">
                <a:solidFill>
                  <a:schemeClr val="tx2"/>
                </a:solidFill>
              </a:rPr>
              <a:t>NECESIDADES DE</a:t>
            </a:r>
            <a:br>
              <a:rPr lang="es-ES" b="1" dirty="0" smtClean="0">
                <a:solidFill>
                  <a:schemeClr val="tx2"/>
                </a:solidFill>
              </a:rPr>
            </a:br>
            <a:r>
              <a:rPr lang="es-ES" b="1" dirty="0" smtClean="0">
                <a:solidFill>
                  <a:schemeClr val="tx2"/>
                </a:solidFill>
              </a:rPr>
              <a:t>INFRAESTRUCTURA PORTUARIA</a:t>
            </a:r>
            <a:endParaRPr lang="es-ES" b="1" dirty="0">
              <a:solidFill>
                <a:schemeClr val="tx2"/>
              </a:solidFill>
            </a:endParaRPr>
          </a:p>
        </p:txBody>
      </p:sp>
      <p:sp>
        <p:nvSpPr>
          <p:cNvPr id="3" name="Content Placeholder 2"/>
          <p:cNvSpPr>
            <a:spLocks noGrp="1"/>
          </p:cNvSpPr>
          <p:nvPr>
            <p:ph idx="1"/>
          </p:nvPr>
        </p:nvSpPr>
        <p:spPr>
          <a:xfrm>
            <a:off x="251520" y="1600201"/>
            <a:ext cx="8640960" cy="4997151"/>
          </a:xfrm>
        </p:spPr>
        <p:txBody>
          <a:bodyPr>
            <a:normAutofit/>
          </a:bodyPr>
          <a:lstStyle/>
          <a:p>
            <a:pPr>
              <a:buNone/>
            </a:pPr>
            <a:r>
              <a:rPr lang="es-ES" b="1" dirty="0" smtClean="0">
                <a:solidFill>
                  <a:schemeClr val="tx2"/>
                </a:solidFill>
              </a:rPr>
              <a:t>ENCUESTA NACIONAL DE CAPACIDAD PORTUARIA</a:t>
            </a:r>
          </a:p>
          <a:p>
            <a:r>
              <a:rPr lang="es-ES" dirty="0" smtClean="0"/>
              <a:t>Accesos ferroviarios; viales y acuáticos.</a:t>
            </a:r>
          </a:p>
          <a:p>
            <a:r>
              <a:rPr lang="es-ES" dirty="0" smtClean="0"/>
              <a:t>Buques representativos atendidos por el puerto</a:t>
            </a:r>
          </a:p>
          <a:p>
            <a:r>
              <a:rPr lang="es-ES" dirty="0" smtClean="0"/>
              <a:t>Tipología de la carga movilizada, el flujo y volumen,</a:t>
            </a:r>
          </a:p>
          <a:p>
            <a:r>
              <a:rPr lang="es-ES" dirty="0" smtClean="0"/>
              <a:t>Facilidades estructurales para la atención de los buques, días operativos anuales, utillaje en muelle y desempeño,</a:t>
            </a:r>
          </a:p>
          <a:p>
            <a:r>
              <a:rPr lang="es-ES" dirty="0" smtClean="0"/>
              <a:t>Tiempo promedios de espera en rada, muelle, </a:t>
            </a:r>
            <a:endParaRPr lang="es-E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b="1" dirty="0" smtClean="0">
                <a:solidFill>
                  <a:schemeClr val="tx2"/>
                </a:solidFill>
              </a:rPr>
              <a:t>NECESIDADES DE</a:t>
            </a:r>
            <a:br>
              <a:rPr lang="es-ES" b="1" dirty="0" smtClean="0">
                <a:solidFill>
                  <a:schemeClr val="tx2"/>
                </a:solidFill>
              </a:rPr>
            </a:br>
            <a:r>
              <a:rPr lang="es-ES" b="1" dirty="0" smtClean="0">
                <a:solidFill>
                  <a:schemeClr val="tx2"/>
                </a:solidFill>
              </a:rPr>
              <a:t>INFRAESTRUCTURA PORTUARIA</a:t>
            </a:r>
            <a:endParaRPr lang="es-ES" dirty="0"/>
          </a:p>
        </p:txBody>
      </p:sp>
      <p:sp>
        <p:nvSpPr>
          <p:cNvPr id="3" name="Content Placeholder 2"/>
          <p:cNvSpPr>
            <a:spLocks noGrp="1"/>
          </p:cNvSpPr>
          <p:nvPr>
            <p:ph idx="1"/>
          </p:nvPr>
        </p:nvSpPr>
        <p:spPr/>
        <p:txBody>
          <a:bodyPr>
            <a:normAutofit fontScale="92500" lnSpcReduction="10000"/>
          </a:bodyPr>
          <a:lstStyle/>
          <a:p>
            <a:r>
              <a:rPr lang="es-ES" dirty="0" smtClean="0"/>
              <a:t>Tiempo promedio de servicio de muelle, y factor de ocupación de muelle.</a:t>
            </a:r>
          </a:p>
          <a:p>
            <a:r>
              <a:rPr lang="es-AR" dirty="0" smtClean="0"/>
              <a:t>Capacidad de </a:t>
            </a:r>
            <a:r>
              <a:rPr lang="es-AR" dirty="0" err="1" smtClean="0"/>
              <a:t>tancaje</a:t>
            </a:r>
            <a:r>
              <a:rPr lang="es-AR" dirty="0" smtClean="0"/>
              <a:t> y el realmente ocupado,</a:t>
            </a:r>
          </a:p>
          <a:p>
            <a:r>
              <a:rPr lang="es-ES" dirty="0" smtClean="0"/>
              <a:t>Capacidad de silos y celdas y el utilizado,</a:t>
            </a:r>
          </a:p>
          <a:p>
            <a:r>
              <a:rPr lang="es-ES" dirty="0" smtClean="0"/>
              <a:t>Capacidad de estiba de </a:t>
            </a:r>
            <a:r>
              <a:rPr lang="es-ES" dirty="0" err="1" smtClean="0"/>
              <a:t>containers</a:t>
            </a:r>
            <a:endParaRPr lang="es-ES" dirty="0" smtClean="0"/>
          </a:p>
          <a:p>
            <a:r>
              <a:rPr lang="es-ES" dirty="0" smtClean="0"/>
              <a:t>Plazoleta de estiba para </a:t>
            </a:r>
            <a:r>
              <a:rPr lang="es-ES" dirty="0" err="1" smtClean="0"/>
              <a:t>graneles</a:t>
            </a:r>
            <a:r>
              <a:rPr lang="es-ES" dirty="0" smtClean="0"/>
              <a:t> sólidos,</a:t>
            </a:r>
          </a:p>
          <a:p>
            <a:r>
              <a:rPr lang="es-ES" dirty="0" smtClean="0"/>
              <a:t>Tipo y cantidad de utillaje de plazoletas,</a:t>
            </a:r>
          </a:p>
          <a:p>
            <a:r>
              <a:rPr lang="es-AR" dirty="0" smtClean="0"/>
              <a:t>Estimación de la Capacidad Actual del Puerto</a:t>
            </a:r>
            <a:endParaRPr lang="es-ES" dirty="0" smtClean="0"/>
          </a:p>
          <a:p>
            <a:pPr>
              <a:buNone/>
            </a:pPr>
            <a:r>
              <a:rPr lang="es-ES" dirty="0" smtClean="0"/>
              <a:t>    a fin de verificar su potencialidad.</a:t>
            </a:r>
          </a:p>
          <a:p>
            <a:endParaRPr lang="es-E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body" idx="1"/>
          </p:nvPr>
        </p:nvSpPr>
        <p:spPr>
          <a:xfrm>
            <a:off x="457200" y="404813"/>
            <a:ext cx="8229600" cy="6192837"/>
          </a:xfrm>
        </p:spPr>
        <p:txBody>
          <a:bodyPr/>
          <a:lstStyle/>
          <a:p>
            <a:pPr eaLnBrk="1" hangingPunct="1">
              <a:defRPr/>
            </a:pPr>
            <a:endParaRPr lang="es-ES" dirty="0" smtClean="0"/>
          </a:p>
          <a:p>
            <a:pPr eaLnBrk="1" hangingPunct="1">
              <a:defRPr/>
            </a:pPr>
            <a:endParaRPr lang="es-ES" dirty="0" smtClean="0"/>
          </a:p>
          <a:p>
            <a:pPr marL="0" indent="0" eaLnBrk="1" hangingPunct="1">
              <a:buFontTx/>
              <a:buNone/>
              <a:defRPr/>
            </a:pPr>
            <a:r>
              <a:rPr lang="es-ES" i="1" dirty="0" smtClean="0">
                <a:latin typeface="Cambria" pitchFamily="18" charset="0"/>
              </a:rPr>
              <a:t>         Muchas gracias por su atención !!!</a:t>
            </a:r>
          </a:p>
          <a:p>
            <a:pPr eaLnBrk="1" hangingPunct="1">
              <a:defRPr/>
            </a:pPr>
            <a:endParaRPr lang="es-ES" i="1" dirty="0" smtClean="0">
              <a:latin typeface="Cambria" pitchFamily="18" charset="0"/>
            </a:endParaRPr>
          </a:p>
          <a:p>
            <a:pPr eaLnBrk="1" hangingPunct="1">
              <a:defRPr/>
            </a:pPr>
            <a:endParaRPr lang="es-ES" i="1" dirty="0" smtClean="0">
              <a:latin typeface="Cambria" pitchFamily="18" charset="0"/>
            </a:endParaRPr>
          </a:p>
          <a:p>
            <a:pPr eaLnBrk="1" hangingPunct="1">
              <a:defRPr/>
            </a:pPr>
            <a:endParaRPr lang="es-ES" i="1" dirty="0" smtClean="0">
              <a:latin typeface="Cambria" pitchFamily="18" charset="0"/>
            </a:endParaRPr>
          </a:p>
          <a:p>
            <a:pPr marL="0" indent="0" eaLnBrk="1" hangingPunct="1">
              <a:buFontTx/>
              <a:buNone/>
              <a:defRPr/>
            </a:pPr>
            <a:r>
              <a:rPr lang="es-ES" sz="2000" i="1" dirty="0" smtClean="0">
                <a:latin typeface="Cambria" pitchFamily="18" charset="0"/>
              </a:rPr>
              <a:t>                                   Lic. Juan Chimento</a:t>
            </a:r>
          </a:p>
          <a:p>
            <a:pPr marL="0" indent="0" eaLnBrk="1" hangingPunct="1">
              <a:buFontTx/>
              <a:buNone/>
              <a:defRPr/>
            </a:pPr>
            <a:r>
              <a:rPr lang="es-ES" sz="2000" i="1" dirty="0" smtClean="0">
                <a:latin typeface="Cambria" pitchFamily="18" charset="0"/>
              </a:rPr>
              <a:t>                          Director Nacional de Puertos</a:t>
            </a:r>
          </a:p>
          <a:p>
            <a:pPr marL="0" indent="0" eaLnBrk="1" hangingPunct="1">
              <a:buFontTx/>
              <a:buNone/>
              <a:defRPr/>
            </a:pPr>
            <a:r>
              <a:rPr lang="es-ES" sz="2000" i="1" dirty="0" smtClean="0">
                <a:latin typeface="Cambria" pitchFamily="18" charset="0"/>
              </a:rPr>
              <a:t>                Subsecretaría de Puertos y Vías Navegables</a:t>
            </a:r>
          </a:p>
        </p:txBody>
      </p:sp>
      <p:sp>
        <p:nvSpPr>
          <p:cNvPr id="26627" name="Text Box 4"/>
          <p:cNvSpPr txBox="1">
            <a:spLocks noChangeArrowheads="1"/>
          </p:cNvSpPr>
          <p:nvPr/>
        </p:nvSpPr>
        <p:spPr bwMode="auto">
          <a:xfrm>
            <a:off x="4932363" y="5876925"/>
            <a:ext cx="3816350"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s-ES" dirty="0" smtClean="0"/>
              <a:t>Rosario, 28 </a:t>
            </a:r>
            <a:r>
              <a:rPr lang="es-ES" dirty="0"/>
              <a:t>de abril de 2014</a:t>
            </a:r>
          </a:p>
        </p:txBody>
      </p:sp>
    </p:spTree>
    <p:extLst>
      <p:ext uri="{BB962C8B-B14F-4D97-AF65-F5344CB8AC3E}">
        <p14:creationId xmlns="" xmlns:p14="http://schemas.microsoft.com/office/powerpoint/2010/main" val="1795020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extLst>
              <p:ext uri="{D42A27DB-BD31-4B8C-83A1-F6EECF244321}">
                <p14:modId xmlns="" xmlns:p14="http://schemas.microsoft.com/office/powerpoint/2010/main" val="3595555327"/>
              </p:ext>
            </p:extLst>
          </p:nvPr>
        </p:nvGraphicFramePr>
        <p:xfrm>
          <a:off x="107505" y="404663"/>
          <a:ext cx="8887948" cy="5472608"/>
        </p:xfrm>
        <a:graphic>
          <a:graphicData uri="http://schemas.openxmlformats.org/drawingml/2006/table">
            <a:tbl>
              <a:tblPr>
                <a:tableStyleId>{5C22544A-7EE6-4342-B048-85BDC9FD1C3A}</a:tableStyleId>
              </a:tblPr>
              <a:tblGrid>
                <a:gridCol w="2020777"/>
                <a:gridCol w="1482006"/>
                <a:gridCol w="807051"/>
                <a:gridCol w="1450806"/>
                <a:gridCol w="838251"/>
                <a:gridCol w="1439237"/>
                <a:gridCol w="849820"/>
              </a:tblGrid>
              <a:tr h="684076">
                <a:tc>
                  <a:txBody>
                    <a:bodyPr/>
                    <a:lstStyle/>
                    <a:p>
                      <a:pPr algn="l" fontAlgn="b"/>
                      <a:endParaRPr lang="es-AR" sz="1300" b="0" i="0" u="none" strike="noStrike" dirty="0">
                        <a:effectLst/>
                        <a:latin typeface="Arial"/>
                      </a:endParaRPr>
                    </a:p>
                  </a:txBody>
                  <a:tcPr marL="9037" marR="9037" marT="9037" marB="0" anchor="b">
                    <a:solidFill>
                      <a:schemeClr val="bg1"/>
                    </a:solidFill>
                  </a:tcPr>
                </a:tc>
                <a:tc>
                  <a:txBody>
                    <a:bodyPr/>
                    <a:lstStyle/>
                    <a:p>
                      <a:pPr algn="ctr" fontAlgn="b"/>
                      <a:endParaRPr lang="es-AR" sz="1300" b="0" i="0" u="none" strike="noStrike" dirty="0">
                        <a:effectLst/>
                        <a:latin typeface="Arial"/>
                      </a:endParaRPr>
                    </a:p>
                  </a:txBody>
                  <a:tcPr marL="9037" marR="9037" marT="9037" marB="0" anchor="b">
                    <a:solidFill>
                      <a:schemeClr val="bg1"/>
                    </a:solidFill>
                  </a:tcPr>
                </a:tc>
                <a:tc>
                  <a:txBody>
                    <a:bodyPr/>
                    <a:lstStyle/>
                    <a:p>
                      <a:pPr algn="ctr" fontAlgn="b"/>
                      <a:endParaRPr lang="es-AR" sz="1300" b="0" i="0" u="none" strike="noStrike" dirty="0">
                        <a:effectLst/>
                        <a:latin typeface="Arial"/>
                      </a:endParaRPr>
                    </a:p>
                  </a:txBody>
                  <a:tcPr marL="9037" marR="9037" marT="9037" marB="0" anchor="b">
                    <a:solidFill>
                      <a:schemeClr val="bg1"/>
                    </a:solidFill>
                  </a:tcPr>
                </a:tc>
                <a:tc>
                  <a:txBody>
                    <a:bodyPr/>
                    <a:lstStyle/>
                    <a:p>
                      <a:pPr algn="ctr" fontAlgn="b"/>
                      <a:endParaRPr lang="es-AR" sz="1300" b="0" i="0" u="none" strike="noStrike" dirty="0">
                        <a:effectLst/>
                        <a:latin typeface="Arial"/>
                      </a:endParaRPr>
                    </a:p>
                  </a:txBody>
                  <a:tcPr marL="9037" marR="9037" marT="9037" marB="0" anchor="b">
                    <a:solidFill>
                      <a:schemeClr val="bg1"/>
                    </a:solidFill>
                  </a:tcPr>
                </a:tc>
                <a:tc>
                  <a:txBody>
                    <a:bodyPr/>
                    <a:lstStyle/>
                    <a:p>
                      <a:pPr algn="ctr" fontAlgn="b"/>
                      <a:endParaRPr lang="es-AR" sz="1300" b="0" i="0" u="none" strike="noStrike" dirty="0">
                        <a:effectLst/>
                        <a:latin typeface="Arial"/>
                      </a:endParaRPr>
                    </a:p>
                  </a:txBody>
                  <a:tcPr marL="9037" marR="9037" marT="9037" marB="0" anchor="b">
                    <a:solidFill>
                      <a:schemeClr val="bg1"/>
                    </a:solidFill>
                  </a:tcPr>
                </a:tc>
                <a:tc>
                  <a:txBody>
                    <a:bodyPr/>
                    <a:lstStyle/>
                    <a:p>
                      <a:pPr algn="ctr" fontAlgn="b"/>
                      <a:endParaRPr lang="es-AR" sz="1300" b="0" i="0" u="none" strike="noStrike" dirty="0">
                        <a:effectLst/>
                        <a:latin typeface="Arial"/>
                      </a:endParaRPr>
                    </a:p>
                  </a:txBody>
                  <a:tcPr marL="9037" marR="9037" marT="9037" marB="0" anchor="b">
                    <a:solidFill>
                      <a:schemeClr val="bg1"/>
                    </a:solidFill>
                  </a:tcPr>
                </a:tc>
                <a:tc>
                  <a:txBody>
                    <a:bodyPr/>
                    <a:lstStyle/>
                    <a:p>
                      <a:pPr algn="ctr" fontAlgn="b"/>
                      <a:endParaRPr lang="es-AR" sz="1300" b="0" i="0" u="none" strike="noStrike" dirty="0">
                        <a:effectLst/>
                        <a:latin typeface="Arial"/>
                      </a:endParaRPr>
                    </a:p>
                  </a:txBody>
                  <a:tcPr marL="9037" marR="9037" marT="9037" marB="0" anchor="b">
                    <a:solidFill>
                      <a:schemeClr val="bg1"/>
                    </a:solidFill>
                  </a:tcPr>
                </a:tc>
              </a:tr>
              <a:tr h="684076">
                <a:tc>
                  <a:txBody>
                    <a:bodyPr/>
                    <a:lstStyle/>
                    <a:p>
                      <a:pPr algn="ctr" fontAlgn="b"/>
                      <a:r>
                        <a:rPr lang="es-AR" sz="2400" b="1" u="none" strike="noStrike" dirty="0">
                          <a:solidFill>
                            <a:srgbClr val="C00000"/>
                          </a:solidFill>
                          <a:effectLst/>
                        </a:rPr>
                        <a:t>Silos y Celdas</a:t>
                      </a:r>
                      <a:endParaRPr lang="es-AR" sz="2400" b="1" i="0" u="none" strike="noStrike" dirty="0">
                        <a:solidFill>
                          <a:srgbClr val="C00000"/>
                        </a:solidFill>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Puertos </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Puertos</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Total</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bg2">
                        <a:lumMod val="90000"/>
                      </a:schemeClr>
                    </a:solidFill>
                  </a:tcPr>
                </a:tc>
              </a:tr>
              <a:tr h="684076">
                <a:tc>
                  <a:txBody>
                    <a:bodyPr/>
                    <a:lstStyle/>
                    <a:p>
                      <a:pPr algn="ctr" fontAlgn="b"/>
                      <a:r>
                        <a:rPr lang="es-AR" sz="2400" b="1" u="none" strike="noStrike" dirty="0">
                          <a:solidFill>
                            <a:srgbClr val="C00000"/>
                          </a:solidFill>
                          <a:effectLst/>
                        </a:rPr>
                        <a:t>(</a:t>
                      </a:r>
                      <a:r>
                        <a:rPr lang="es-AR" sz="2400" b="1" u="none" strike="noStrike" dirty="0" err="1">
                          <a:solidFill>
                            <a:srgbClr val="C00000"/>
                          </a:solidFill>
                          <a:effectLst/>
                        </a:rPr>
                        <a:t>tons</a:t>
                      </a:r>
                      <a:r>
                        <a:rPr lang="es-AR" sz="2400" b="1" u="none" strike="noStrike" dirty="0">
                          <a:solidFill>
                            <a:srgbClr val="C00000"/>
                          </a:solidFill>
                          <a:effectLst/>
                        </a:rPr>
                        <a:t>)</a:t>
                      </a:r>
                      <a:endParaRPr lang="es-AR" sz="2400" b="1" i="0" u="none" strike="noStrike" dirty="0">
                        <a:solidFill>
                          <a:srgbClr val="C00000"/>
                        </a:solidFill>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err="1">
                          <a:effectLst/>
                        </a:rPr>
                        <a:t>Publicos</a:t>
                      </a:r>
                      <a:r>
                        <a:rPr lang="es-AR" sz="2400" u="none" strike="noStrike" dirty="0">
                          <a:effectLst/>
                        </a:rPr>
                        <a:t> </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Privados</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a:t>
                      </a:r>
                      <a:endParaRPr lang="es-AR" sz="2400" b="0" i="0" u="none" strike="noStrike" dirty="0">
                        <a:effectLst/>
                        <a:latin typeface="Arial"/>
                      </a:endParaRPr>
                    </a:p>
                  </a:txBody>
                  <a:tcPr marL="9037" marR="9037" marT="9037" marB="0" anchor="b">
                    <a:solidFill>
                      <a:schemeClr val="bg2">
                        <a:lumMod val="90000"/>
                      </a:schemeClr>
                    </a:solidFill>
                  </a:tcPr>
                </a:tc>
              </a:tr>
              <a:tr h="684076">
                <a:tc>
                  <a:txBody>
                    <a:bodyPr/>
                    <a:lstStyle/>
                    <a:p>
                      <a:pPr algn="l" fontAlgn="b"/>
                      <a:r>
                        <a:rPr lang="es-AR" sz="2400" u="none" strike="noStrike" dirty="0">
                          <a:effectLst/>
                        </a:rPr>
                        <a:t>Fluvial</a:t>
                      </a:r>
                      <a:endParaRPr lang="es-AR" sz="2400" b="1"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1.081.670</a:t>
                      </a:r>
                      <a:endParaRPr lang="es-AR" sz="2400" b="0"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13%</a:t>
                      </a:r>
                      <a:endParaRPr lang="es-AR" sz="2400" b="0"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7.431.000</a:t>
                      </a:r>
                      <a:endParaRPr lang="es-AR" sz="2400" b="0"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87%</a:t>
                      </a:r>
                      <a:endParaRPr lang="es-AR" sz="2400" b="0"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8.512.670</a:t>
                      </a:r>
                      <a:endParaRPr lang="es-AR" sz="2400" b="0"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100%</a:t>
                      </a:r>
                      <a:endParaRPr lang="es-AR" sz="2400" b="0" i="0" u="none" strike="noStrike" dirty="0">
                        <a:effectLst/>
                        <a:latin typeface="Arial"/>
                      </a:endParaRPr>
                    </a:p>
                  </a:txBody>
                  <a:tcPr marL="9037" marR="9037" marT="9037" marB="0" anchor="b">
                    <a:solidFill>
                      <a:schemeClr val="bg2">
                        <a:lumMod val="50000"/>
                      </a:schemeClr>
                    </a:solidFill>
                  </a:tcPr>
                </a:tc>
              </a:tr>
              <a:tr h="684076">
                <a:tc>
                  <a:txBody>
                    <a:bodyPr/>
                    <a:lstStyle/>
                    <a:p>
                      <a:pPr algn="l" fontAlgn="b"/>
                      <a:r>
                        <a:rPr lang="es-AR" sz="2400" u="none" strike="noStrike" dirty="0">
                          <a:effectLst/>
                        </a:rPr>
                        <a:t>Metropolitana</a:t>
                      </a:r>
                      <a:endParaRPr lang="es-AR" sz="2400" b="1"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170.000</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42%</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238.000</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58%</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408.000</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100%</a:t>
                      </a:r>
                      <a:endParaRPr lang="es-AR" sz="2400" b="0" i="0" u="none" strike="noStrike" dirty="0">
                        <a:effectLst/>
                        <a:latin typeface="Arial"/>
                      </a:endParaRPr>
                    </a:p>
                  </a:txBody>
                  <a:tcPr marL="9037" marR="9037" marT="9037" marB="0" anchor="b">
                    <a:solidFill>
                      <a:schemeClr val="accent2"/>
                    </a:solidFill>
                  </a:tcPr>
                </a:tc>
              </a:tr>
              <a:tr h="684076">
                <a:tc>
                  <a:txBody>
                    <a:bodyPr/>
                    <a:lstStyle/>
                    <a:p>
                      <a:pPr algn="l" fontAlgn="b"/>
                      <a:r>
                        <a:rPr lang="es-AR" sz="2400" u="none" strike="noStrike" dirty="0">
                          <a:effectLst/>
                        </a:rPr>
                        <a:t>Marítima</a:t>
                      </a:r>
                      <a:endParaRPr lang="es-AR" sz="2400" b="1"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1.264.600</a:t>
                      </a:r>
                      <a:endParaRPr lang="es-AR" sz="2400" b="0"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82%</a:t>
                      </a:r>
                      <a:endParaRPr lang="es-AR" sz="2400" b="0"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270.000</a:t>
                      </a:r>
                      <a:endParaRPr lang="es-AR" sz="2400" b="0"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18%</a:t>
                      </a:r>
                      <a:endParaRPr lang="es-AR" sz="2400" b="0"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1.534.600</a:t>
                      </a:r>
                      <a:endParaRPr lang="es-AR" sz="2400" b="0"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100%</a:t>
                      </a:r>
                      <a:endParaRPr lang="es-AR" sz="2400" b="0" i="0" u="none" strike="noStrike" dirty="0">
                        <a:effectLst/>
                        <a:latin typeface="Arial"/>
                      </a:endParaRPr>
                    </a:p>
                  </a:txBody>
                  <a:tcPr marL="9037" marR="9037" marT="9037" marB="0" anchor="b">
                    <a:solidFill>
                      <a:schemeClr val="accent1"/>
                    </a:solidFill>
                  </a:tcPr>
                </a:tc>
              </a:tr>
              <a:tr h="684076">
                <a:tc>
                  <a:txBody>
                    <a:bodyPr/>
                    <a:lstStyle/>
                    <a:p>
                      <a:pPr algn="l" fontAlgn="b"/>
                      <a:r>
                        <a:rPr lang="es-AR" sz="2400" u="none" strike="noStrike" dirty="0">
                          <a:effectLst/>
                        </a:rPr>
                        <a:t>Total</a:t>
                      </a:r>
                      <a:endParaRPr lang="es-AR" sz="2400" b="1"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u="none" strike="noStrike" dirty="0">
                          <a:effectLst/>
                        </a:rPr>
                        <a:t>2.516.270</a:t>
                      </a:r>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u="none" strike="noStrike" dirty="0">
                          <a:effectLst/>
                        </a:rPr>
                        <a:t>24%</a:t>
                      </a:r>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u="none" strike="noStrike" dirty="0">
                          <a:effectLst/>
                        </a:rPr>
                        <a:t>7.939.000</a:t>
                      </a:r>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u="none" strike="noStrike" dirty="0">
                          <a:effectLst/>
                        </a:rPr>
                        <a:t>76%</a:t>
                      </a:r>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u="none" strike="noStrike" dirty="0">
                          <a:effectLst/>
                        </a:rPr>
                        <a:t>10.455.270</a:t>
                      </a:r>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u="none" strike="noStrike" dirty="0">
                          <a:effectLst/>
                        </a:rPr>
                        <a:t>100%</a:t>
                      </a:r>
                      <a:endParaRPr lang="es-AR" sz="2400" b="0" i="0" u="none" strike="noStrike" dirty="0">
                        <a:effectLst/>
                        <a:latin typeface="Arial"/>
                      </a:endParaRPr>
                    </a:p>
                  </a:txBody>
                  <a:tcPr marL="9037" marR="9037" marT="9037" marB="0" anchor="b">
                    <a:solidFill>
                      <a:schemeClr val="accent1">
                        <a:lumMod val="20000"/>
                        <a:lumOff val="80000"/>
                      </a:schemeClr>
                    </a:solidFill>
                  </a:tcPr>
                </a:tc>
              </a:tr>
              <a:tr h="684076">
                <a:tc>
                  <a:txBody>
                    <a:bodyPr/>
                    <a:lstStyle/>
                    <a:p>
                      <a:pPr algn="l" fontAlgn="b"/>
                      <a:endParaRPr lang="es-AR" sz="13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13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13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1300" b="0" i="0" u="none" strike="noStrike">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13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13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1300" b="0" i="0" u="none" strike="noStrike" dirty="0">
                        <a:effectLst/>
                        <a:latin typeface="Arial"/>
                      </a:endParaRPr>
                    </a:p>
                  </a:txBody>
                  <a:tcPr marL="9037" marR="9037" marT="9037" marB="0" anchor="b">
                    <a:solidFill>
                      <a:schemeClr val="accent1">
                        <a:lumMod val="20000"/>
                        <a:lumOff val="80000"/>
                      </a:schemeClr>
                    </a:solidFill>
                  </a:tcPr>
                </a:tc>
              </a:tr>
            </a:tbl>
          </a:graphicData>
        </a:graphic>
      </p:graphicFrame>
    </p:spTree>
    <p:extLst>
      <p:ext uri="{BB962C8B-B14F-4D97-AF65-F5344CB8AC3E}">
        <p14:creationId xmlns="" xmlns:p14="http://schemas.microsoft.com/office/powerpoint/2010/main" val="36959871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extLst>
              <p:ext uri="{D42A27DB-BD31-4B8C-83A1-F6EECF244321}">
                <p14:modId xmlns="" xmlns:p14="http://schemas.microsoft.com/office/powerpoint/2010/main" val="1723716105"/>
              </p:ext>
            </p:extLst>
          </p:nvPr>
        </p:nvGraphicFramePr>
        <p:xfrm>
          <a:off x="457200" y="548679"/>
          <a:ext cx="8229600" cy="5801594"/>
        </p:xfrm>
        <a:graphic>
          <a:graphicData uri="http://schemas.openxmlformats.org/drawingml/2006/table">
            <a:tbl>
              <a:tblPr>
                <a:tableStyleId>{5C22544A-7EE6-4342-B048-85BDC9FD1C3A}</a:tableStyleId>
              </a:tblPr>
              <a:tblGrid>
                <a:gridCol w="1882552"/>
                <a:gridCol w="1296144"/>
                <a:gridCol w="687862"/>
                <a:gridCol w="1400370"/>
                <a:gridCol w="781151"/>
                <a:gridCol w="1451097"/>
                <a:gridCol w="730424"/>
              </a:tblGrid>
              <a:tr h="720080">
                <a:tc>
                  <a:txBody>
                    <a:bodyPr/>
                    <a:lstStyle/>
                    <a:p>
                      <a:pPr algn="l" fontAlgn="b"/>
                      <a:endParaRPr lang="es-AR" sz="1300" b="0" i="0" u="none" strike="noStrike" dirty="0">
                        <a:effectLst/>
                        <a:latin typeface="Arial"/>
                      </a:endParaRPr>
                    </a:p>
                  </a:txBody>
                  <a:tcPr marL="9037" marR="9037" marT="9037" marB="0" anchor="b">
                    <a:solidFill>
                      <a:schemeClr val="bg1"/>
                    </a:solidFill>
                  </a:tcPr>
                </a:tc>
                <a:tc>
                  <a:txBody>
                    <a:bodyPr/>
                    <a:lstStyle/>
                    <a:p>
                      <a:pPr algn="ctr" fontAlgn="b"/>
                      <a:endParaRPr lang="es-AR" sz="1300" b="0" i="0" u="none" strike="noStrike" dirty="0">
                        <a:effectLst/>
                        <a:latin typeface="Arial"/>
                      </a:endParaRPr>
                    </a:p>
                  </a:txBody>
                  <a:tcPr marL="9037" marR="9037" marT="9037" marB="0" anchor="b">
                    <a:solidFill>
                      <a:schemeClr val="bg1"/>
                    </a:solidFill>
                  </a:tcPr>
                </a:tc>
                <a:tc>
                  <a:txBody>
                    <a:bodyPr/>
                    <a:lstStyle/>
                    <a:p>
                      <a:pPr algn="ctr" fontAlgn="b"/>
                      <a:endParaRPr lang="es-AR" sz="1300" b="0" i="0" u="none" strike="noStrike" dirty="0">
                        <a:effectLst/>
                        <a:latin typeface="Arial"/>
                      </a:endParaRPr>
                    </a:p>
                  </a:txBody>
                  <a:tcPr marL="9037" marR="9037" marT="9037" marB="0" anchor="b">
                    <a:solidFill>
                      <a:schemeClr val="bg1"/>
                    </a:solidFill>
                  </a:tcPr>
                </a:tc>
                <a:tc>
                  <a:txBody>
                    <a:bodyPr/>
                    <a:lstStyle/>
                    <a:p>
                      <a:pPr algn="ctr" fontAlgn="b"/>
                      <a:endParaRPr lang="es-AR" sz="1300" b="0" i="0" u="none" strike="noStrike" dirty="0">
                        <a:effectLst/>
                        <a:latin typeface="Arial"/>
                      </a:endParaRPr>
                    </a:p>
                  </a:txBody>
                  <a:tcPr marL="9037" marR="9037" marT="9037" marB="0" anchor="b">
                    <a:solidFill>
                      <a:schemeClr val="bg1"/>
                    </a:solidFill>
                  </a:tcPr>
                </a:tc>
                <a:tc>
                  <a:txBody>
                    <a:bodyPr/>
                    <a:lstStyle/>
                    <a:p>
                      <a:pPr algn="ctr" fontAlgn="b"/>
                      <a:endParaRPr lang="es-AR" sz="1300" b="0" i="0" u="none" strike="noStrike" dirty="0">
                        <a:effectLst/>
                        <a:latin typeface="Arial"/>
                      </a:endParaRPr>
                    </a:p>
                  </a:txBody>
                  <a:tcPr marL="9037" marR="9037" marT="9037" marB="0" anchor="b">
                    <a:solidFill>
                      <a:schemeClr val="bg1"/>
                    </a:solidFill>
                  </a:tcPr>
                </a:tc>
                <a:tc>
                  <a:txBody>
                    <a:bodyPr/>
                    <a:lstStyle/>
                    <a:p>
                      <a:pPr algn="ctr" fontAlgn="b"/>
                      <a:endParaRPr lang="es-AR" sz="1300" b="0" i="0" u="none" strike="noStrike" dirty="0">
                        <a:effectLst/>
                        <a:latin typeface="Arial"/>
                      </a:endParaRPr>
                    </a:p>
                  </a:txBody>
                  <a:tcPr marL="9037" marR="9037" marT="9037" marB="0" anchor="b">
                    <a:solidFill>
                      <a:schemeClr val="bg1"/>
                    </a:solidFill>
                  </a:tcPr>
                </a:tc>
                <a:tc>
                  <a:txBody>
                    <a:bodyPr/>
                    <a:lstStyle/>
                    <a:p>
                      <a:pPr algn="ctr" fontAlgn="b"/>
                      <a:endParaRPr lang="es-AR" sz="1300" b="0" i="0" u="none" strike="noStrike" dirty="0">
                        <a:effectLst/>
                        <a:latin typeface="Arial"/>
                      </a:endParaRPr>
                    </a:p>
                  </a:txBody>
                  <a:tcPr marL="9037" marR="9037" marT="9037" marB="0" anchor="b">
                    <a:solidFill>
                      <a:schemeClr val="bg1"/>
                    </a:solidFill>
                  </a:tcPr>
                </a:tc>
              </a:tr>
              <a:tr h="720080">
                <a:tc>
                  <a:txBody>
                    <a:bodyPr/>
                    <a:lstStyle/>
                    <a:p>
                      <a:pPr algn="ctr" fontAlgn="b"/>
                      <a:r>
                        <a:rPr lang="es-AR" sz="2400" b="1" u="none" strike="noStrike" dirty="0">
                          <a:solidFill>
                            <a:srgbClr val="C00000"/>
                          </a:solidFill>
                          <a:effectLst/>
                        </a:rPr>
                        <a:t>Plazoletas</a:t>
                      </a:r>
                      <a:endParaRPr lang="es-AR" sz="2400" b="1" i="0" u="none" strike="noStrike" dirty="0">
                        <a:solidFill>
                          <a:srgbClr val="C00000"/>
                        </a:solidFill>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Puertos </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Puertos</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Total</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bg2">
                        <a:lumMod val="90000"/>
                      </a:schemeClr>
                    </a:solidFill>
                  </a:tcPr>
                </a:tc>
              </a:tr>
              <a:tr h="720080">
                <a:tc>
                  <a:txBody>
                    <a:bodyPr/>
                    <a:lstStyle/>
                    <a:p>
                      <a:pPr algn="ctr" fontAlgn="b"/>
                      <a:r>
                        <a:rPr lang="es-AR" sz="2400" b="1" u="none" strike="noStrike" dirty="0">
                          <a:solidFill>
                            <a:srgbClr val="C00000"/>
                          </a:solidFill>
                          <a:effectLst/>
                        </a:rPr>
                        <a:t>(m2)</a:t>
                      </a:r>
                      <a:endParaRPr lang="es-AR" sz="2400" b="1" i="0" u="none" strike="noStrike" dirty="0">
                        <a:solidFill>
                          <a:srgbClr val="C00000"/>
                        </a:solidFill>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a:effectLst/>
                        </a:rPr>
                        <a:t>Publicos </a:t>
                      </a:r>
                      <a:endParaRPr lang="es-AR" sz="2400" b="0" i="0" u="none" strike="noStrike">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a:effectLst/>
                        </a:rPr>
                        <a:t>%</a:t>
                      </a:r>
                      <a:endParaRPr lang="es-AR" sz="2400" b="0" i="0" u="none" strike="noStrike">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Privados</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a:t>
                      </a:r>
                      <a:endParaRPr lang="es-AR" sz="2400" b="0" i="0" u="none" strike="noStrike" dirty="0">
                        <a:effectLst/>
                        <a:latin typeface="Arial"/>
                      </a:endParaRPr>
                    </a:p>
                  </a:txBody>
                  <a:tcPr marL="9037" marR="9037" marT="9037" marB="0" anchor="b">
                    <a:solidFill>
                      <a:schemeClr val="bg2">
                        <a:lumMod val="90000"/>
                      </a:schemeClr>
                    </a:solidFill>
                  </a:tcPr>
                </a:tc>
              </a:tr>
              <a:tr h="720080">
                <a:tc>
                  <a:txBody>
                    <a:bodyPr/>
                    <a:lstStyle/>
                    <a:p>
                      <a:pPr algn="l" fontAlgn="b"/>
                      <a:r>
                        <a:rPr lang="es-AR" sz="2400" u="none" strike="noStrike" dirty="0">
                          <a:effectLst/>
                        </a:rPr>
                        <a:t>Fluvial</a:t>
                      </a:r>
                      <a:endParaRPr lang="es-AR" sz="2400" b="1"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102.000</a:t>
                      </a:r>
                      <a:endParaRPr lang="es-AR" sz="2400" b="0"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100%</a:t>
                      </a:r>
                      <a:endParaRPr lang="es-AR" sz="2400" b="0"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0</a:t>
                      </a:r>
                      <a:endParaRPr lang="es-AR" sz="2400" b="0"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0%</a:t>
                      </a:r>
                      <a:endParaRPr lang="es-AR" sz="2400" b="0"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102.000</a:t>
                      </a:r>
                      <a:endParaRPr lang="es-AR" sz="2400" b="0"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100%</a:t>
                      </a:r>
                      <a:endParaRPr lang="es-AR" sz="2400" b="0" i="0" u="none" strike="noStrike" dirty="0">
                        <a:effectLst/>
                        <a:latin typeface="Arial"/>
                      </a:endParaRPr>
                    </a:p>
                  </a:txBody>
                  <a:tcPr marL="9037" marR="9037" marT="9037" marB="0" anchor="b">
                    <a:solidFill>
                      <a:schemeClr val="bg2">
                        <a:lumMod val="50000"/>
                      </a:schemeClr>
                    </a:solidFill>
                  </a:tcPr>
                </a:tc>
              </a:tr>
              <a:tr h="720080">
                <a:tc>
                  <a:txBody>
                    <a:bodyPr/>
                    <a:lstStyle/>
                    <a:p>
                      <a:pPr algn="l" fontAlgn="b"/>
                      <a:r>
                        <a:rPr lang="es-AR" sz="2400" u="none" strike="noStrike" dirty="0">
                          <a:effectLst/>
                        </a:rPr>
                        <a:t>Metropolitana</a:t>
                      </a:r>
                      <a:endParaRPr lang="es-AR" sz="2400" b="1"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548.272</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22%</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1.919.300</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78%</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2.467.572</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100%</a:t>
                      </a:r>
                      <a:endParaRPr lang="es-AR" sz="2400" b="0" i="0" u="none" strike="noStrike" dirty="0">
                        <a:effectLst/>
                        <a:latin typeface="Arial"/>
                      </a:endParaRPr>
                    </a:p>
                  </a:txBody>
                  <a:tcPr marL="9037" marR="9037" marT="9037" marB="0" anchor="b">
                    <a:solidFill>
                      <a:schemeClr val="accent2"/>
                    </a:solidFill>
                  </a:tcPr>
                </a:tc>
              </a:tr>
              <a:tr h="720080">
                <a:tc>
                  <a:txBody>
                    <a:bodyPr/>
                    <a:lstStyle/>
                    <a:p>
                      <a:pPr algn="l" fontAlgn="b"/>
                      <a:r>
                        <a:rPr lang="es-AR" sz="2400" u="none" strike="noStrike" dirty="0">
                          <a:effectLst/>
                        </a:rPr>
                        <a:t>Marítima</a:t>
                      </a:r>
                      <a:endParaRPr lang="es-AR" sz="2400" b="1"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369.940</a:t>
                      </a:r>
                      <a:endParaRPr lang="es-AR" sz="2400" b="0"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100%</a:t>
                      </a:r>
                      <a:endParaRPr lang="es-AR" sz="2400" b="0"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0</a:t>
                      </a:r>
                      <a:endParaRPr lang="es-AR" sz="2400" b="0"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0%</a:t>
                      </a:r>
                      <a:endParaRPr lang="es-AR" sz="2400" b="0"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369.940</a:t>
                      </a:r>
                      <a:endParaRPr lang="es-AR" sz="2400" b="0"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100%</a:t>
                      </a:r>
                      <a:endParaRPr lang="es-AR" sz="2400" b="0" i="0" u="none" strike="noStrike" dirty="0">
                        <a:effectLst/>
                        <a:latin typeface="Arial"/>
                      </a:endParaRPr>
                    </a:p>
                  </a:txBody>
                  <a:tcPr marL="9037" marR="9037" marT="9037" marB="0" anchor="b">
                    <a:solidFill>
                      <a:schemeClr val="accent1"/>
                    </a:solidFill>
                  </a:tcPr>
                </a:tc>
              </a:tr>
              <a:tr h="720080">
                <a:tc>
                  <a:txBody>
                    <a:bodyPr/>
                    <a:lstStyle/>
                    <a:p>
                      <a:pPr algn="l" fontAlgn="b"/>
                      <a:r>
                        <a:rPr lang="es-AR" sz="2400" u="none" strike="noStrike" dirty="0">
                          <a:effectLst/>
                        </a:rPr>
                        <a:t>Total</a:t>
                      </a:r>
                      <a:endParaRPr lang="es-AR" sz="2400" b="1"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u="none" strike="noStrike" dirty="0">
                          <a:effectLst/>
                        </a:rPr>
                        <a:t>1.020.212</a:t>
                      </a:r>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u="none" strike="noStrike" dirty="0">
                          <a:effectLst/>
                        </a:rPr>
                        <a:t>35%</a:t>
                      </a:r>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u="none" strike="noStrike" dirty="0">
                          <a:effectLst/>
                        </a:rPr>
                        <a:t>1.919.300</a:t>
                      </a:r>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u="none" strike="noStrike" dirty="0">
                          <a:effectLst/>
                        </a:rPr>
                        <a:t>65%</a:t>
                      </a:r>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u="none" strike="noStrike" dirty="0">
                          <a:effectLst/>
                        </a:rPr>
                        <a:t>2.939.512</a:t>
                      </a:r>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u="none" strike="noStrike" dirty="0">
                          <a:effectLst/>
                        </a:rPr>
                        <a:t>100%</a:t>
                      </a:r>
                      <a:endParaRPr lang="es-AR" sz="2400" b="0" i="0" u="none" strike="noStrike" dirty="0">
                        <a:effectLst/>
                        <a:latin typeface="Arial"/>
                      </a:endParaRPr>
                    </a:p>
                  </a:txBody>
                  <a:tcPr marL="9037" marR="9037" marT="9037" marB="0" anchor="b">
                    <a:solidFill>
                      <a:schemeClr val="accent1">
                        <a:lumMod val="20000"/>
                        <a:lumOff val="80000"/>
                      </a:schemeClr>
                    </a:solidFill>
                  </a:tcPr>
                </a:tc>
              </a:tr>
              <a:tr h="720080">
                <a:tc>
                  <a:txBody>
                    <a:bodyPr/>
                    <a:lstStyle/>
                    <a:p>
                      <a:pPr algn="l" fontAlgn="b"/>
                      <a:endParaRPr lang="es-AR" sz="2400" b="0" i="0" u="none" strike="noStrike">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2400" b="0" i="0" u="none" strike="noStrike">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2400" b="0" i="0" u="none" strike="noStrike">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2400" b="0" i="0" u="none" strike="noStrike">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2400" b="0" i="0" u="none" strike="noStrike">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2400" b="0" i="0" u="none" strike="noStrike">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2400" b="0" i="0" u="none" strike="noStrike" dirty="0">
                        <a:effectLst/>
                        <a:latin typeface="Arial"/>
                      </a:endParaRPr>
                    </a:p>
                  </a:txBody>
                  <a:tcPr marL="9037" marR="9037" marT="9037" marB="0" anchor="b">
                    <a:solidFill>
                      <a:schemeClr val="accent1">
                        <a:lumMod val="20000"/>
                        <a:lumOff val="80000"/>
                      </a:schemeClr>
                    </a:solidFill>
                  </a:tcPr>
                </a:tc>
              </a:tr>
            </a:tbl>
          </a:graphicData>
        </a:graphic>
      </p:graphicFrame>
    </p:spTree>
    <p:extLst>
      <p:ext uri="{BB962C8B-B14F-4D97-AF65-F5344CB8AC3E}">
        <p14:creationId xmlns="" xmlns:p14="http://schemas.microsoft.com/office/powerpoint/2010/main" val="36532685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extLst>
              <p:ext uri="{D42A27DB-BD31-4B8C-83A1-F6EECF244321}">
                <p14:modId xmlns="" xmlns:p14="http://schemas.microsoft.com/office/powerpoint/2010/main" val="1537102160"/>
              </p:ext>
            </p:extLst>
          </p:nvPr>
        </p:nvGraphicFramePr>
        <p:xfrm>
          <a:off x="251520" y="476671"/>
          <a:ext cx="8712968" cy="5904656"/>
        </p:xfrm>
        <a:graphic>
          <a:graphicData uri="http://schemas.openxmlformats.org/drawingml/2006/table">
            <a:tbl>
              <a:tblPr>
                <a:tableStyleId>{5C22544A-7EE6-4342-B048-85BDC9FD1C3A}</a:tableStyleId>
              </a:tblPr>
              <a:tblGrid>
                <a:gridCol w="2008219"/>
                <a:gridCol w="1190056"/>
                <a:gridCol w="895387"/>
                <a:gridCol w="1251992"/>
                <a:gridCol w="1057661"/>
                <a:gridCol w="1251992"/>
                <a:gridCol w="1057661"/>
              </a:tblGrid>
              <a:tr h="738082">
                <a:tc>
                  <a:txBody>
                    <a:bodyPr/>
                    <a:lstStyle/>
                    <a:p>
                      <a:pPr algn="l" fontAlgn="b"/>
                      <a:endParaRPr lang="es-AR" sz="1300" b="0" i="0" u="none" strike="noStrike" dirty="0">
                        <a:effectLst/>
                        <a:latin typeface="Arial"/>
                      </a:endParaRPr>
                    </a:p>
                  </a:txBody>
                  <a:tcPr marL="9037" marR="9037" marT="9037" marB="0" anchor="b">
                    <a:solidFill>
                      <a:schemeClr val="bg1"/>
                    </a:solidFill>
                  </a:tcPr>
                </a:tc>
                <a:tc>
                  <a:txBody>
                    <a:bodyPr/>
                    <a:lstStyle/>
                    <a:p>
                      <a:pPr algn="ctr" fontAlgn="b"/>
                      <a:endParaRPr lang="es-AR" sz="1300" b="0" i="0" u="none" strike="noStrike" dirty="0">
                        <a:effectLst/>
                        <a:latin typeface="Arial"/>
                      </a:endParaRPr>
                    </a:p>
                  </a:txBody>
                  <a:tcPr marL="9037" marR="9037" marT="9037" marB="0" anchor="b">
                    <a:solidFill>
                      <a:schemeClr val="bg1"/>
                    </a:solidFill>
                  </a:tcPr>
                </a:tc>
                <a:tc>
                  <a:txBody>
                    <a:bodyPr/>
                    <a:lstStyle/>
                    <a:p>
                      <a:pPr algn="ctr" fontAlgn="b"/>
                      <a:endParaRPr lang="es-AR" sz="1300" b="0" i="0" u="none" strike="noStrike" dirty="0">
                        <a:effectLst/>
                        <a:latin typeface="Arial"/>
                      </a:endParaRPr>
                    </a:p>
                  </a:txBody>
                  <a:tcPr marL="9037" marR="9037" marT="9037" marB="0" anchor="b">
                    <a:solidFill>
                      <a:schemeClr val="bg1"/>
                    </a:solidFill>
                  </a:tcPr>
                </a:tc>
                <a:tc>
                  <a:txBody>
                    <a:bodyPr/>
                    <a:lstStyle/>
                    <a:p>
                      <a:pPr algn="ctr" fontAlgn="b"/>
                      <a:endParaRPr lang="es-AR" sz="1300" b="0" i="0" u="none" strike="noStrike" dirty="0">
                        <a:effectLst/>
                        <a:latin typeface="Arial"/>
                      </a:endParaRPr>
                    </a:p>
                  </a:txBody>
                  <a:tcPr marL="9037" marR="9037" marT="9037" marB="0" anchor="b">
                    <a:solidFill>
                      <a:schemeClr val="bg1"/>
                    </a:solidFill>
                  </a:tcPr>
                </a:tc>
                <a:tc>
                  <a:txBody>
                    <a:bodyPr/>
                    <a:lstStyle/>
                    <a:p>
                      <a:pPr algn="ctr" fontAlgn="b"/>
                      <a:endParaRPr lang="es-AR" sz="1300" b="0" i="0" u="none" strike="noStrike" dirty="0">
                        <a:effectLst/>
                        <a:latin typeface="Arial"/>
                      </a:endParaRPr>
                    </a:p>
                  </a:txBody>
                  <a:tcPr marL="9037" marR="9037" marT="9037" marB="0" anchor="b">
                    <a:solidFill>
                      <a:schemeClr val="bg1"/>
                    </a:solidFill>
                  </a:tcPr>
                </a:tc>
                <a:tc>
                  <a:txBody>
                    <a:bodyPr/>
                    <a:lstStyle/>
                    <a:p>
                      <a:pPr algn="ctr" fontAlgn="b"/>
                      <a:endParaRPr lang="es-AR" sz="1300" b="0" i="0" u="none" strike="noStrike" dirty="0">
                        <a:effectLst/>
                        <a:latin typeface="Arial"/>
                      </a:endParaRPr>
                    </a:p>
                  </a:txBody>
                  <a:tcPr marL="9037" marR="9037" marT="9037" marB="0" anchor="b">
                    <a:solidFill>
                      <a:schemeClr val="bg1"/>
                    </a:solidFill>
                  </a:tcPr>
                </a:tc>
                <a:tc>
                  <a:txBody>
                    <a:bodyPr/>
                    <a:lstStyle/>
                    <a:p>
                      <a:pPr algn="ctr" fontAlgn="b"/>
                      <a:endParaRPr lang="es-AR" sz="1300" b="0" i="0" u="none" strike="noStrike" dirty="0">
                        <a:effectLst/>
                        <a:latin typeface="Arial"/>
                      </a:endParaRPr>
                    </a:p>
                  </a:txBody>
                  <a:tcPr marL="9037" marR="9037" marT="9037" marB="0" anchor="b">
                    <a:solidFill>
                      <a:schemeClr val="bg1"/>
                    </a:solidFill>
                  </a:tcPr>
                </a:tc>
              </a:tr>
              <a:tr h="738082">
                <a:tc>
                  <a:txBody>
                    <a:bodyPr/>
                    <a:lstStyle/>
                    <a:p>
                      <a:pPr algn="ctr" fontAlgn="b"/>
                      <a:r>
                        <a:rPr lang="es-AR" sz="2400" b="1" u="none" strike="noStrike" dirty="0">
                          <a:solidFill>
                            <a:srgbClr val="C00000"/>
                          </a:solidFill>
                          <a:effectLst/>
                        </a:rPr>
                        <a:t>Depósitos</a:t>
                      </a:r>
                      <a:endParaRPr lang="es-AR" sz="2400" b="1" i="0" u="none" strike="noStrike" dirty="0">
                        <a:solidFill>
                          <a:srgbClr val="C00000"/>
                        </a:solidFill>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Puertos </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Puertos</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a:effectLst/>
                        </a:rPr>
                        <a:t> </a:t>
                      </a:r>
                      <a:endParaRPr lang="es-AR" sz="2400" b="0" i="0" u="none" strike="noStrike">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a:effectLst/>
                        </a:rPr>
                        <a:t>Total</a:t>
                      </a:r>
                      <a:endParaRPr lang="es-AR" sz="2400" b="0" i="0" u="none" strike="noStrike">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a:effectLst/>
                        </a:rPr>
                        <a:t> </a:t>
                      </a:r>
                      <a:endParaRPr lang="es-AR" sz="2400" b="0" i="0" u="none" strike="noStrike">
                        <a:effectLst/>
                        <a:latin typeface="Arial"/>
                      </a:endParaRPr>
                    </a:p>
                  </a:txBody>
                  <a:tcPr marL="9037" marR="9037" marT="9037" marB="0" anchor="b">
                    <a:solidFill>
                      <a:schemeClr val="bg2">
                        <a:lumMod val="90000"/>
                      </a:schemeClr>
                    </a:solidFill>
                  </a:tcPr>
                </a:tc>
              </a:tr>
              <a:tr h="738082">
                <a:tc>
                  <a:txBody>
                    <a:bodyPr/>
                    <a:lstStyle/>
                    <a:p>
                      <a:pPr algn="ctr" fontAlgn="b"/>
                      <a:r>
                        <a:rPr lang="es-AR" sz="2400" b="1" u="none" strike="noStrike" dirty="0">
                          <a:solidFill>
                            <a:srgbClr val="C00000"/>
                          </a:solidFill>
                          <a:effectLst/>
                        </a:rPr>
                        <a:t>cubiertos (m2)</a:t>
                      </a:r>
                      <a:endParaRPr lang="es-AR" sz="2400" b="1" i="0" u="none" strike="noStrike" dirty="0">
                        <a:solidFill>
                          <a:srgbClr val="C00000"/>
                        </a:solidFill>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smtClean="0">
                          <a:effectLst/>
                        </a:rPr>
                        <a:t>Públicos </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Privados</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 </a:t>
                      </a:r>
                      <a:endParaRPr lang="es-AR" sz="2400" b="0" i="0" u="none" strike="noStrike" dirty="0">
                        <a:effectLst/>
                        <a:latin typeface="Arial"/>
                      </a:endParaRPr>
                    </a:p>
                  </a:txBody>
                  <a:tcPr marL="9037" marR="9037" marT="9037" marB="0" anchor="b">
                    <a:solidFill>
                      <a:schemeClr val="bg2">
                        <a:lumMod val="90000"/>
                      </a:schemeClr>
                    </a:solidFill>
                  </a:tcPr>
                </a:tc>
                <a:tc>
                  <a:txBody>
                    <a:bodyPr/>
                    <a:lstStyle/>
                    <a:p>
                      <a:pPr algn="ctr" fontAlgn="b"/>
                      <a:r>
                        <a:rPr lang="es-AR" sz="2400" u="none" strike="noStrike" dirty="0">
                          <a:effectLst/>
                        </a:rPr>
                        <a:t>%</a:t>
                      </a:r>
                      <a:endParaRPr lang="es-AR" sz="2400" b="0" i="0" u="none" strike="noStrike" dirty="0">
                        <a:effectLst/>
                        <a:latin typeface="Arial"/>
                      </a:endParaRPr>
                    </a:p>
                  </a:txBody>
                  <a:tcPr marL="9037" marR="9037" marT="9037" marB="0" anchor="b">
                    <a:solidFill>
                      <a:schemeClr val="bg2">
                        <a:lumMod val="90000"/>
                      </a:schemeClr>
                    </a:solidFill>
                  </a:tcPr>
                </a:tc>
              </a:tr>
              <a:tr h="738082">
                <a:tc>
                  <a:txBody>
                    <a:bodyPr/>
                    <a:lstStyle/>
                    <a:p>
                      <a:pPr algn="l" fontAlgn="b"/>
                      <a:r>
                        <a:rPr lang="es-AR" sz="2400" u="none" strike="noStrike" dirty="0">
                          <a:effectLst/>
                        </a:rPr>
                        <a:t>Fluvial</a:t>
                      </a:r>
                      <a:endParaRPr lang="es-AR" sz="2400" b="1"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71.200</a:t>
                      </a:r>
                      <a:endParaRPr lang="es-AR" sz="2400" b="0"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22%</a:t>
                      </a:r>
                      <a:endParaRPr lang="es-AR" sz="2400" b="0"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254.500</a:t>
                      </a:r>
                      <a:endParaRPr lang="es-AR" sz="2400" b="0"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78%</a:t>
                      </a:r>
                      <a:endParaRPr lang="es-AR" sz="2400" b="0"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325.700</a:t>
                      </a:r>
                      <a:endParaRPr lang="es-AR" sz="2400" b="0" i="0" u="none" strike="noStrike" dirty="0">
                        <a:effectLst/>
                        <a:latin typeface="Arial"/>
                      </a:endParaRPr>
                    </a:p>
                  </a:txBody>
                  <a:tcPr marL="9037" marR="9037" marT="9037" marB="0" anchor="b">
                    <a:solidFill>
                      <a:schemeClr val="bg2">
                        <a:lumMod val="50000"/>
                      </a:schemeClr>
                    </a:solidFill>
                  </a:tcPr>
                </a:tc>
                <a:tc>
                  <a:txBody>
                    <a:bodyPr/>
                    <a:lstStyle/>
                    <a:p>
                      <a:pPr algn="ctr" fontAlgn="b"/>
                      <a:r>
                        <a:rPr lang="es-AR" sz="2400" u="none" strike="noStrike" dirty="0">
                          <a:effectLst/>
                        </a:rPr>
                        <a:t>100%</a:t>
                      </a:r>
                      <a:endParaRPr lang="es-AR" sz="2400" b="0" i="0" u="none" strike="noStrike" dirty="0">
                        <a:effectLst/>
                        <a:latin typeface="Arial"/>
                      </a:endParaRPr>
                    </a:p>
                  </a:txBody>
                  <a:tcPr marL="9037" marR="9037" marT="9037" marB="0" anchor="b">
                    <a:solidFill>
                      <a:schemeClr val="bg2">
                        <a:lumMod val="50000"/>
                      </a:schemeClr>
                    </a:solidFill>
                  </a:tcPr>
                </a:tc>
              </a:tr>
              <a:tr h="738082">
                <a:tc>
                  <a:txBody>
                    <a:bodyPr/>
                    <a:lstStyle/>
                    <a:p>
                      <a:pPr algn="l" fontAlgn="b"/>
                      <a:r>
                        <a:rPr lang="es-AR" sz="2400" u="none" strike="noStrike" dirty="0">
                          <a:effectLst/>
                        </a:rPr>
                        <a:t>Metropolitana</a:t>
                      </a:r>
                      <a:endParaRPr lang="es-AR" sz="2400" b="1"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20.600</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12%</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149.965</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88%</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170.565</a:t>
                      </a:r>
                      <a:endParaRPr lang="es-AR" sz="2400" b="0" i="0" u="none" strike="noStrike" dirty="0">
                        <a:effectLst/>
                        <a:latin typeface="Arial"/>
                      </a:endParaRPr>
                    </a:p>
                  </a:txBody>
                  <a:tcPr marL="9037" marR="9037" marT="9037" marB="0" anchor="b">
                    <a:solidFill>
                      <a:schemeClr val="accent2"/>
                    </a:solidFill>
                  </a:tcPr>
                </a:tc>
                <a:tc>
                  <a:txBody>
                    <a:bodyPr/>
                    <a:lstStyle/>
                    <a:p>
                      <a:pPr algn="ctr" fontAlgn="b"/>
                      <a:r>
                        <a:rPr lang="es-AR" sz="2400" u="none" strike="noStrike" dirty="0">
                          <a:effectLst/>
                        </a:rPr>
                        <a:t>100%</a:t>
                      </a:r>
                      <a:endParaRPr lang="es-AR" sz="2400" b="0" i="0" u="none" strike="noStrike" dirty="0">
                        <a:effectLst/>
                        <a:latin typeface="Arial"/>
                      </a:endParaRPr>
                    </a:p>
                  </a:txBody>
                  <a:tcPr marL="9037" marR="9037" marT="9037" marB="0" anchor="b">
                    <a:solidFill>
                      <a:schemeClr val="accent2"/>
                    </a:solidFill>
                  </a:tcPr>
                </a:tc>
              </a:tr>
              <a:tr h="738082">
                <a:tc>
                  <a:txBody>
                    <a:bodyPr/>
                    <a:lstStyle/>
                    <a:p>
                      <a:pPr algn="l" fontAlgn="b"/>
                      <a:r>
                        <a:rPr lang="es-AR" sz="2400" u="none" strike="noStrike" dirty="0">
                          <a:effectLst/>
                        </a:rPr>
                        <a:t>Marítima</a:t>
                      </a:r>
                      <a:endParaRPr lang="es-AR" sz="2400" b="1"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66.611</a:t>
                      </a:r>
                      <a:endParaRPr lang="es-AR" sz="2400" b="0"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100%</a:t>
                      </a:r>
                      <a:endParaRPr lang="es-AR" sz="2400" b="0"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0</a:t>
                      </a:r>
                      <a:endParaRPr lang="es-AR" sz="2400" b="0"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0%</a:t>
                      </a:r>
                      <a:endParaRPr lang="es-AR" sz="2400" b="0"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66.611</a:t>
                      </a:r>
                      <a:endParaRPr lang="es-AR" sz="2400" b="0" i="0" u="none" strike="noStrike" dirty="0">
                        <a:effectLst/>
                        <a:latin typeface="Arial"/>
                      </a:endParaRPr>
                    </a:p>
                  </a:txBody>
                  <a:tcPr marL="9037" marR="9037" marT="9037" marB="0" anchor="b">
                    <a:solidFill>
                      <a:schemeClr val="accent1"/>
                    </a:solidFill>
                  </a:tcPr>
                </a:tc>
                <a:tc>
                  <a:txBody>
                    <a:bodyPr/>
                    <a:lstStyle/>
                    <a:p>
                      <a:pPr algn="ctr" fontAlgn="b"/>
                      <a:r>
                        <a:rPr lang="es-AR" sz="2400" u="none" strike="noStrike" dirty="0">
                          <a:effectLst/>
                        </a:rPr>
                        <a:t>100%</a:t>
                      </a:r>
                      <a:endParaRPr lang="es-AR" sz="2400" b="0" i="0" u="none" strike="noStrike" dirty="0">
                        <a:effectLst/>
                        <a:latin typeface="Arial"/>
                      </a:endParaRPr>
                    </a:p>
                  </a:txBody>
                  <a:tcPr marL="9037" marR="9037" marT="9037" marB="0" anchor="b">
                    <a:solidFill>
                      <a:schemeClr val="accent1"/>
                    </a:solidFill>
                  </a:tcPr>
                </a:tc>
              </a:tr>
              <a:tr h="738082">
                <a:tc>
                  <a:txBody>
                    <a:bodyPr/>
                    <a:lstStyle/>
                    <a:p>
                      <a:pPr algn="l" fontAlgn="b"/>
                      <a:r>
                        <a:rPr lang="es-AR" sz="2400" u="none" strike="noStrike" dirty="0">
                          <a:effectLst/>
                        </a:rPr>
                        <a:t>Total</a:t>
                      </a:r>
                      <a:endParaRPr lang="es-AR" sz="2400" b="1"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u="none" strike="noStrike" dirty="0">
                          <a:effectLst/>
                        </a:rPr>
                        <a:t>158.411</a:t>
                      </a:r>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u="none" strike="noStrike" dirty="0">
                          <a:effectLst/>
                        </a:rPr>
                        <a:t>28%</a:t>
                      </a:r>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u="none" strike="noStrike" dirty="0">
                          <a:effectLst/>
                        </a:rPr>
                        <a:t>404.465</a:t>
                      </a:r>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u="none" strike="noStrike" dirty="0">
                          <a:effectLst/>
                        </a:rPr>
                        <a:t>72%</a:t>
                      </a:r>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u="none" strike="noStrike" dirty="0">
                          <a:effectLst/>
                        </a:rPr>
                        <a:t>562.876</a:t>
                      </a:r>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r>
                        <a:rPr lang="es-AR" sz="2400" u="none" strike="noStrike" dirty="0">
                          <a:effectLst/>
                        </a:rPr>
                        <a:t>100%</a:t>
                      </a:r>
                      <a:endParaRPr lang="es-AR" sz="2400" b="0" i="0" u="none" strike="noStrike" dirty="0">
                        <a:effectLst/>
                        <a:latin typeface="Arial"/>
                      </a:endParaRPr>
                    </a:p>
                  </a:txBody>
                  <a:tcPr marL="9037" marR="9037" marT="9037" marB="0" anchor="b">
                    <a:solidFill>
                      <a:schemeClr val="accent1">
                        <a:lumMod val="20000"/>
                        <a:lumOff val="80000"/>
                      </a:schemeClr>
                    </a:solidFill>
                  </a:tcPr>
                </a:tc>
              </a:tr>
              <a:tr h="738082">
                <a:tc>
                  <a:txBody>
                    <a:bodyPr/>
                    <a:lstStyle/>
                    <a:p>
                      <a:pPr algn="l" fontAlgn="b"/>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2400" b="0" i="0" u="none" strike="noStrike" dirty="0">
                        <a:effectLst/>
                        <a:latin typeface="Arial"/>
                      </a:endParaRPr>
                    </a:p>
                  </a:txBody>
                  <a:tcPr marL="9037" marR="9037" marT="9037" marB="0" anchor="b">
                    <a:solidFill>
                      <a:schemeClr val="accent1">
                        <a:lumMod val="20000"/>
                        <a:lumOff val="80000"/>
                      </a:schemeClr>
                    </a:solidFill>
                  </a:tcPr>
                </a:tc>
                <a:tc>
                  <a:txBody>
                    <a:bodyPr/>
                    <a:lstStyle/>
                    <a:p>
                      <a:pPr algn="ctr" fontAlgn="b"/>
                      <a:endParaRPr lang="es-AR" sz="2400" b="0" i="0" u="none" strike="noStrike" dirty="0">
                        <a:effectLst/>
                        <a:latin typeface="Arial"/>
                      </a:endParaRPr>
                    </a:p>
                  </a:txBody>
                  <a:tcPr marL="9037" marR="9037" marT="9037" marB="0" anchor="b">
                    <a:solidFill>
                      <a:schemeClr val="accent1">
                        <a:lumMod val="20000"/>
                        <a:lumOff val="80000"/>
                      </a:schemeClr>
                    </a:solidFill>
                  </a:tcPr>
                </a:tc>
              </a:tr>
            </a:tbl>
          </a:graphicData>
        </a:graphic>
      </p:graphicFrame>
    </p:spTree>
    <p:extLst>
      <p:ext uri="{BB962C8B-B14F-4D97-AF65-F5344CB8AC3E}">
        <p14:creationId xmlns="" xmlns:p14="http://schemas.microsoft.com/office/powerpoint/2010/main" val="8574347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512" y="274638"/>
            <a:ext cx="8712968" cy="6034682"/>
          </a:xfrm>
        </p:spPr>
        <p:txBody>
          <a:bodyPr>
            <a:normAutofit/>
          </a:bodyPr>
          <a:lstStyle/>
          <a:p>
            <a:r>
              <a:rPr lang="es-AR" sz="4000" b="1" dirty="0" smtClean="0">
                <a:solidFill>
                  <a:schemeClr val="accent1"/>
                </a:solidFill>
              </a:rPr>
              <a:t>PRINCIPALES CARGAS MOVILIZADAS </a:t>
            </a:r>
            <a:br>
              <a:rPr lang="es-AR" sz="4000" b="1" dirty="0" smtClean="0">
                <a:solidFill>
                  <a:schemeClr val="accent1"/>
                </a:solidFill>
              </a:rPr>
            </a:br>
            <a:r>
              <a:rPr lang="es-AR" sz="4000" b="1" dirty="0" smtClean="0">
                <a:solidFill>
                  <a:schemeClr val="accent1"/>
                </a:solidFill>
              </a:rPr>
              <a:t>EN EL SISTEMA PORTUARIO ARGENTINO POR REGIÓN EN 2012</a:t>
            </a:r>
            <a:endParaRPr lang="es-AR" sz="4000" b="1" dirty="0">
              <a:solidFill>
                <a:schemeClr val="accent1"/>
              </a:solidFill>
            </a:endParaRPr>
          </a:p>
        </p:txBody>
      </p:sp>
    </p:spTree>
    <p:extLst>
      <p:ext uri="{BB962C8B-B14F-4D97-AF65-F5344CB8AC3E}">
        <p14:creationId xmlns="" xmlns:p14="http://schemas.microsoft.com/office/powerpoint/2010/main" val="21593594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b="1" dirty="0" smtClean="0">
                <a:solidFill>
                  <a:schemeClr val="accent1"/>
                </a:solidFill>
              </a:rPr>
              <a:t>REGIÓN LITORAL FLUVIAL</a:t>
            </a:r>
            <a:br>
              <a:rPr lang="es-AR" b="1" dirty="0" smtClean="0">
                <a:solidFill>
                  <a:schemeClr val="accent1"/>
                </a:solidFill>
              </a:rPr>
            </a:br>
            <a:r>
              <a:rPr lang="es-AR" sz="4000" b="1" dirty="0" smtClean="0">
                <a:solidFill>
                  <a:schemeClr val="accent1"/>
                </a:solidFill>
              </a:rPr>
              <a:t>Formosa – San Pedro</a:t>
            </a:r>
            <a:endParaRPr lang="es-AR" sz="4000" b="1" dirty="0">
              <a:solidFill>
                <a:schemeClr val="accent1"/>
              </a:solidFill>
            </a:endParaRPr>
          </a:p>
        </p:txBody>
      </p:sp>
      <p:sp>
        <p:nvSpPr>
          <p:cNvPr id="3" name="2 Marcador de contenido"/>
          <p:cNvSpPr>
            <a:spLocks noGrp="1"/>
          </p:cNvSpPr>
          <p:nvPr>
            <p:ph idx="1"/>
          </p:nvPr>
        </p:nvSpPr>
        <p:spPr/>
        <p:txBody>
          <a:bodyPr/>
          <a:lstStyle/>
          <a:p>
            <a:pPr marL="0" indent="0">
              <a:buNone/>
            </a:pPr>
            <a:endParaRPr lang="es-AR" sz="3600" b="1" dirty="0" smtClean="0">
              <a:solidFill>
                <a:schemeClr val="accent1"/>
              </a:solidFill>
            </a:endParaRPr>
          </a:p>
          <a:p>
            <a:pPr marL="0" indent="0">
              <a:buNone/>
            </a:pPr>
            <a:r>
              <a:rPr lang="es-AR" sz="3600" b="1" dirty="0" smtClean="0">
                <a:solidFill>
                  <a:schemeClr val="accent1"/>
                </a:solidFill>
              </a:rPr>
              <a:t>Pellets de soja, harinas, biodiesel, aceites vegetales, combustibles, fertilizantes, productos siderúrgicos, minerales, carbón, productos químicos, cemento, arena</a:t>
            </a:r>
            <a:r>
              <a:rPr lang="es-AR" sz="3600" dirty="0" smtClean="0"/>
              <a:t>.</a:t>
            </a:r>
          </a:p>
          <a:p>
            <a:endParaRPr lang="es-AR" dirty="0"/>
          </a:p>
        </p:txBody>
      </p:sp>
    </p:spTree>
    <p:extLst>
      <p:ext uri="{BB962C8B-B14F-4D97-AF65-F5344CB8AC3E}">
        <p14:creationId xmlns="" xmlns:p14="http://schemas.microsoft.com/office/powerpoint/2010/main" val="1736650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b="1" dirty="0" smtClean="0">
                <a:solidFill>
                  <a:schemeClr val="accent1"/>
                </a:solidFill>
              </a:rPr>
              <a:t>REGIÓN METROPOLITANA</a:t>
            </a:r>
            <a:br>
              <a:rPr lang="es-AR" b="1" dirty="0" smtClean="0">
                <a:solidFill>
                  <a:schemeClr val="accent1"/>
                </a:solidFill>
              </a:rPr>
            </a:br>
            <a:r>
              <a:rPr lang="es-AR" sz="4000" b="1" dirty="0" smtClean="0">
                <a:solidFill>
                  <a:schemeClr val="accent1"/>
                </a:solidFill>
              </a:rPr>
              <a:t>Lima – La Plata</a:t>
            </a:r>
            <a:endParaRPr lang="es-AR" sz="4000" b="1" dirty="0">
              <a:solidFill>
                <a:schemeClr val="accent1"/>
              </a:solidFill>
            </a:endParaRPr>
          </a:p>
        </p:txBody>
      </p:sp>
      <p:sp>
        <p:nvSpPr>
          <p:cNvPr id="3" name="2 Marcador de contenido"/>
          <p:cNvSpPr>
            <a:spLocks noGrp="1"/>
          </p:cNvSpPr>
          <p:nvPr>
            <p:ph idx="1"/>
          </p:nvPr>
        </p:nvSpPr>
        <p:spPr/>
        <p:txBody>
          <a:bodyPr>
            <a:normAutofit/>
          </a:bodyPr>
          <a:lstStyle/>
          <a:p>
            <a:pPr marL="0" indent="0">
              <a:buNone/>
            </a:pPr>
            <a:r>
              <a:rPr lang="es-AR" sz="3600" b="1" dirty="0" smtClean="0">
                <a:solidFill>
                  <a:schemeClr val="accent1"/>
                </a:solidFill>
              </a:rPr>
              <a:t>Carga general, combustibles, gases, GNL, mineral de hierro, productos químicos y petroquímicos, productos siderúrgicos, vehículos, carga de proyecto, harinas, </a:t>
            </a:r>
            <a:r>
              <a:rPr lang="es-AR" sz="3600" b="1" dirty="0" err="1" smtClean="0">
                <a:solidFill>
                  <a:schemeClr val="accent1"/>
                </a:solidFill>
              </a:rPr>
              <a:t>pets</a:t>
            </a:r>
            <a:r>
              <a:rPr lang="es-AR" sz="3600" b="1" dirty="0" smtClean="0">
                <a:solidFill>
                  <a:schemeClr val="accent1"/>
                </a:solidFill>
              </a:rPr>
              <a:t>, maderas, carnes y derivados, arena, canto rodado.</a:t>
            </a:r>
            <a:endParaRPr lang="es-AR" sz="3600" b="1" dirty="0">
              <a:solidFill>
                <a:schemeClr val="accent1"/>
              </a:solidFill>
            </a:endParaRPr>
          </a:p>
        </p:txBody>
      </p:sp>
    </p:spTree>
    <p:extLst>
      <p:ext uri="{BB962C8B-B14F-4D97-AF65-F5344CB8AC3E}">
        <p14:creationId xmlns="" xmlns:p14="http://schemas.microsoft.com/office/powerpoint/2010/main" val="416355910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193</TotalTime>
  <Words>1305</Words>
  <Application>Microsoft Office PowerPoint</Application>
  <PresentationFormat>On-screen Show (4:3)</PresentationFormat>
  <Paragraphs>432</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Tema de Office</vt:lpstr>
      <vt:lpstr>EL SISTEMA PORTUARIO ARGENTINO  INFRAESTRUCTURA DISPONIBLE EN  LA ACTUALIDAD POR REGIONES  ROSARIO, 28 DE ABRIL DE 2014</vt:lpstr>
      <vt:lpstr>Slide 2</vt:lpstr>
      <vt:lpstr>Slide 3</vt:lpstr>
      <vt:lpstr>Slide 4</vt:lpstr>
      <vt:lpstr>Slide 5</vt:lpstr>
      <vt:lpstr>Slide 6</vt:lpstr>
      <vt:lpstr>PRINCIPALES CARGAS MOVILIZADAS  EN EL SISTEMA PORTUARIO ARGENTINO POR REGIÓN EN 2012</vt:lpstr>
      <vt:lpstr>REGIÓN LITORAL FLUVIAL Formosa – San Pedro</vt:lpstr>
      <vt:lpstr>REGIÓN METROPOLITANA Lima – La Plata</vt:lpstr>
      <vt:lpstr>REGIÓN LITORAL MARÍTIMO Mar del Plata - Ushuaia</vt:lpstr>
      <vt:lpstr> VOLÚMENES MOVILIZADOS EN EL SISTEMA PORTUARIO ARGENTINO POR REGIONES EN EL 2012 </vt:lpstr>
      <vt:lpstr>Slide 12</vt:lpstr>
      <vt:lpstr>CANTIDAD DE PUERTOS DEL SISTEMA</vt:lpstr>
      <vt:lpstr>Slide 14</vt:lpstr>
      <vt:lpstr>NUEVO ESCENARIO</vt:lpstr>
      <vt:lpstr>PLAN AGROALIMENTARIO E INDUSTRIAL 2020  PLAN ESTRATEGICO TERRITORIAL 2016  PLAN DE EXPORTACIONES POR 100 MM DE DÓLARES</vt:lpstr>
      <vt:lpstr> PLAN  ESTRATÉGICO AGROALIMENTARIO E INDUSTRIAL 2020 </vt:lpstr>
      <vt:lpstr> PLAN  ESTRATÉGICO AGROALIMENTARIO E INDUSTRIAL 2020 </vt:lpstr>
      <vt:lpstr> PLAN  ESTRATÉGICO AGROALIMENTARIO E INDUSTRIAL 2020 </vt:lpstr>
      <vt:lpstr> PLAN  ESTRATÉGICO AGROALIMENTARIO E INDUSTRIAL 2020 </vt:lpstr>
      <vt:lpstr> PLAN  ESTRATÉGICO AGROALIMENTARIO E INDUSTRIAL 2020 </vt:lpstr>
      <vt:lpstr>PLAN ESTRATEGICO  TERRITORIAL 2016</vt:lpstr>
      <vt:lpstr>PLAN ESTRATEGICO  TERRITORIAL 2016</vt:lpstr>
      <vt:lpstr>PLAN ESTRATEGICO  TERRITORIAL 2016</vt:lpstr>
      <vt:lpstr>PLAN ESTRATEGICO  TERRITORIAL 2016</vt:lpstr>
      <vt:lpstr>PLAN ESTRATEGICO  TERRITORIAL 2016</vt:lpstr>
      <vt:lpstr>PLAN ESTRATEGICO  TERRITORIAL 2016</vt:lpstr>
      <vt:lpstr>PLAN ESTRATEGICO  TERRITORIAL 2016</vt:lpstr>
      <vt:lpstr>PLAN ESTRATEGICO  TERRITORIAL 2016</vt:lpstr>
      <vt:lpstr>PLAN DE EXPORTACIONES  POR 100 MM DE u$s</vt:lpstr>
      <vt:lpstr>PLAN DE EXPORTACIONES  POR 100 MM DE u$s</vt:lpstr>
      <vt:lpstr>PLAN DE EXPORTACIONES  POR 100 MM DE u$s</vt:lpstr>
      <vt:lpstr>Slide 33</vt:lpstr>
      <vt:lpstr>NECESIDADES DE INFRAESTRUCTURA PORTUARIA</vt:lpstr>
      <vt:lpstr>NECESIDADES DE INFRAESTRUCTURA PORTUARIA</vt:lpstr>
      <vt:lpstr>Slide 36</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PC Juan</dc:creator>
  <cp:lastModifiedBy>Marisaº</cp:lastModifiedBy>
  <cp:revision>20</cp:revision>
  <dcterms:created xsi:type="dcterms:W3CDTF">2014-04-27T03:16:32Z</dcterms:created>
  <dcterms:modified xsi:type="dcterms:W3CDTF">2014-04-28T06:38:27Z</dcterms:modified>
</cp:coreProperties>
</file>