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1638" r:id="rId2"/>
    <p:sldId id="1699" r:id="rId3"/>
    <p:sldId id="1669" r:id="rId4"/>
    <p:sldId id="1701" r:id="rId5"/>
    <p:sldId id="1702" r:id="rId6"/>
    <p:sldId id="1703" r:id="rId7"/>
    <p:sldId id="1675" r:id="rId8"/>
    <p:sldId id="1680" r:id="rId9"/>
    <p:sldId id="1706" r:id="rId10"/>
    <p:sldId id="1707" r:id="rId11"/>
    <p:sldId id="1708" r:id="rId12"/>
    <p:sldId id="1704" r:id="rId13"/>
    <p:sldId id="1688" r:id="rId14"/>
    <p:sldId id="1687" r:id="rId15"/>
    <p:sldId id="1686" r:id="rId16"/>
    <p:sldId id="1697" r:id="rId17"/>
    <p:sldId id="1694" r:id="rId18"/>
    <p:sldId id="1705" r:id="rId19"/>
    <p:sldId id="1709" r:id="rId20"/>
    <p:sldId id="1710" r:id="rId21"/>
    <p:sldId id="1711" r:id="rId22"/>
    <p:sldId id="1712" r:id="rId23"/>
    <p:sldId id="1696" r:id="rId24"/>
  </p:sldIdLst>
  <p:sldSz cx="9144000" cy="6858000" type="screen4x3"/>
  <p:notesSz cx="7010400" cy="9296400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3974">
          <p15:clr>
            <a:srgbClr val="A4A3A4"/>
          </p15:clr>
        </p15:guide>
        <p15:guide id="3" orient="horz" pos="2425">
          <p15:clr>
            <a:srgbClr val="A4A3A4"/>
          </p15:clr>
        </p15:guide>
        <p15:guide id="4" orient="horz" pos="1661">
          <p15:clr>
            <a:srgbClr val="A4A3A4"/>
          </p15:clr>
        </p15:guide>
        <p15:guide id="5" orient="horz" pos="890">
          <p15:clr>
            <a:srgbClr val="A4A3A4"/>
          </p15:clr>
        </p15:guide>
        <p15:guide id="6" pos="839">
          <p15:clr>
            <a:srgbClr val="A4A3A4"/>
          </p15:clr>
        </p15:guide>
        <p15:guide id="7" pos="340">
          <p15:clr>
            <a:srgbClr val="A4A3A4"/>
          </p15:clr>
        </p15:guide>
        <p15:guide id="8" pos="5420">
          <p15:clr>
            <a:srgbClr val="A4A3A4"/>
          </p15:clr>
        </p15:guide>
        <p15:guide id="9" pos="2880">
          <p15:clr>
            <a:srgbClr val="A4A3A4"/>
          </p15:clr>
        </p15:guide>
        <p15:guide id="10" pos="4014">
          <p15:clr>
            <a:srgbClr val="A4A3A4"/>
          </p15:clr>
        </p15:guide>
        <p15:guide id="11" pos="3198">
          <p15:clr>
            <a:srgbClr val="A4A3A4"/>
          </p15:clr>
        </p15:guide>
        <p15:guide id="1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6B19"/>
    <a:srgbClr val="C6D9F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3857" autoAdjust="0"/>
  </p:normalViewPr>
  <p:slideViewPr>
    <p:cSldViewPr>
      <p:cViewPr varScale="1">
        <p:scale>
          <a:sx n="68" d="100"/>
          <a:sy n="68" d="100"/>
        </p:scale>
        <p:origin x="-1434" y="-108"/>
      </p:cViewPr>
      <p:guideLst>
        <p:guide orient="horz" pos="2160"/>
        <p:guide orient="horz" pos="3974"/>
        <p:guide orient="horz" pos="2425"/>
        <p:guide orient="horz" pos="1661"/>
        <p:guide orient="horz" pos="890"/>
        <p:guide pos="839"/>
        <p:guide pos="340"/>
        <p:guide pos="5420"/>
        <p:guide pos="2880"/>
        <p:guide pos="4014"/>
        <p:guide pos="3198"/>
        <p:guide pos="23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TNW24\DATA\RN\USR\AJAIMURZINA\Series%20%202015\Politicas%20regionales\Graficos_Politica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TNW24\DATA\RN\USR\AJAIMURZINA\PRESENTACIONES\Retiro%20Directores%20Abril%202015\Grafs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STNW24\DATA\RN\USR\AJAIMURZINA\PRESENTACIONES\Retiro%20Directores%20Abril%202015\Grafs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ata\Dropbox\Maritime%20Research\International%20trade\Global%20developments\consuming%20clases%202010-2025.xlsx" TargetMode="External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ata\Dropbox\Maritime%20Research\International%20trade\Global%20developments\consuming%20clases%202010-2025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6.1397544247905951E-2"/>
          <c:y val="3.7194370804152027E-2"/>
          <c:w val="0.87720491150419455"/>
          <c:h val="0.61952986534246401"/>
        </c:manualLayout>
      </c:layout>
      <c:barChart>
        <c:barDir val="col"/>
        <c:grouping val="clustered"/>
        <c:ser>
          <c:idx val="0"/>
          <c:order val="0"/>
          <c:tx>
            <c:strRef>
              <c:f>'Road density'!$B$1</c:f>
              <c:strCache>
                <c:ptCount val="1"/>
                <c:pt idx="0">
                  <c:v>2007</c:v>
                </c:pt>
              </c:strCache>
            </c:strRef>
          </c:tx>
          <c:cat>
            <c:strRef>
              <c:f>'Road density'!$A$2:$A$24</c:f>
              <c:strCache>
                <c:ptCount val="23"/>
                <c:pt idx="0">
                  <c:v>CRI</c:v>
                </c:pt>
                <c:pt idx="1">
                  <c:v>URY</c:v>
                </c:pt>
                <c:pt idx="2">
                  <c:v>DOM</c:v>
                </c:pt>
                <c:pt idx="3">
                  <c:v>SLV</c:v>
                </c:pt>
                <c:pt idx="4">
                  <c:v>ECU</c:v>
                </c:pt>
                <c:pt idx="5">
                  <c:v>PAN</c:v>
                </c:pt>
                <c:pt idx="6">
                  <c:v>NIC</c:v>
                </c:pt>
                <c:pt idx="7">
                  <c:v>MEX</c:v>
                </c:pt>
                <c:pt idx="8">
                  <c:v>ARG</c:v>
                </c:pt>
                <c:pt idx="9">
                  <c:v>BRA</c:v>
                </c:pt>
                <c:pt idx="10">
                  <c:v>COL</c:v>
                </c:pt>
                <c:pt idx="11">
                  <c:v>GTM</c:v>
                </c:pt>
                <c:pt idx="12">
                  <c:v>HND</c:v>
                </c:pt>
                <c:pt idx="13">
                  <c:v>PER</c:v>
                </c:pt>
                <c:pt idx="14">
                  <c:v>VEN</c:v>
                </c:pt>
                <c:pt idx="15">
                  <c:v>CHL</c:v>
                </c:pt>
                <c:pt idx="16">
                  <c:v>PRY</c:v>
                </c:pt>
                <c:pt idx="17">
                  <c:v>BOL</c:v>
                </c:pt>
                <c:pt idx="20">
                  <c:v>Alemania</c:v>
                </c:pt>
                <c:pt idx="21">
                  <c:v>Corée del Sur</c:v>
                </c:pt>
                <c:pt idx="22">
                  <c:v>Promedio OECD</c:v>
                </c:pt>
              </c:strCache>
            </c:strRef>
          </c:cat>
          <c:val>
            <c:numRef>
              <c:f>'Road density'!$B$2:$B$24</c:f>
              <c:numCache>
                <c:formatCode>General</c:formatCode>
                <c:ptCount val="23"/>
                <c:pt idx="0">
                  <c:v>76.463826870348626</c:v>
                </c:pt>
                <c:pt idx="1">
                  <c:v>36.964918295052001</c:v>
                </c:pt>
                <c:pt idx="2">
                  <c:v>36.814983443708307</c:v>
                </c:pt>
                <c:pt idx="3">
                  <c:v>29.586389961389898</c:v>
                </c:pt>
                <c:pt idx="4">
                  <c:v>17.582944113383782</c:v>
                </c:pt>
                <c:pt idx="5">
                  <c:v>18.431530804412187</c:v>
                </c:pt>
                <c:pt idx="6">
                  <c:v>16.895462855243487</c:v>
                </c:pt>
                <c:pt idx="7">
                  <c:v>18.5228529540369</c:v>
                </c:pt>
                <c:pt idx="8">
                  <c:v>18.602399248727398</c:v>
                </c:pt>
                <c:pt idx="9">
                  <c:v>18.611441446340301</c:v>
                </c:pt>
                <c:pt idx="10">
                  <c:v>11.221270842721843</c:v>
                </c:pt>
                <c:pt idx="11">
                  <c:v>14.1731989548339</c:v>
                </c:pt>
                <c:pt idx="12">
                  <c:v>12.587362588256299</c:v>
                </c:pt>
                <c:pt idx="13">
                  <c:v>6.2753906250000124</c:v>
                </c:pt>
                <c:pt idx="14">
                  <c:v>10.597131681877398</c:v>
                </c:pt>
                <c:pt idx="15">
                  <c:v>10.830514355804524</c:v>
                </c:pt>
                <c:pt idx="16">
                  <c:v>7.8693480996727914</c:v>
                </c:pt>
                <c:pt idx="17">
                  <c:v>6.8994738299640002</c:v>
                </c:pt>
              </c:numCache>
            </c:numRef>
          </c:val>
        </c:ser>
        <c:ser>
          <c:idx val="1"/>
          <c:order val="1"/>
          <c:tx>
            <c:strRef>
              <c:f>'Road density'!$C$1</c:f>
              <c:strCache>
                <c:ptCount val="1"/>
                <c:pt idx="0">
                  <c:v>2012</c:v>
                </c:pt>
              </c:strCache>
            </c:strRef>
          </c:tx>
          <c:cat>
            <c:strRef>
              <c:f>'Road density'!$A$2:$A$24</c:f>
              <c:strCache>
                <c:ptCount val="23"/>
                <c:pt idx="0">
                  <c:v>CRI</c:v>
                </c:pt>
                <c:pt idx="1">
                  <c:v>URY</c:v>
                </c:pt>
                <c:pt idx="2">
                  <c:v>DOM</c:v>
                </c:pt>
                <c:pt idx="3">
                  <c:v>SLV</c:v>
                </c:pt>
                <c:pt idx="4">
                  <c:v>ECU</c:v>
                </c:pt>
                <c:pt idx="5">
                  <c:v>PAN</c:v>
                </c:pt>
                <c:pt idx="6">
                  <c:v>NIC</c:v>
                </c:pt>
                <c:pt idx="7">
                  <c:v>MEX</c:v>
                </c:pt>
                <c:pt idx="8">
                  <c:v>ARG</c:v>
                </c:pt>
                <c:pt idx="9">
                  <c:v>BRA</c:v>
                </c:pt>
                <c:pt idx="10">
                  <c:v>COL</c:v>
                </c:pt>
                <c:pt idx="11">
                  <c:v>GTM</c:v>
                </c:pt>
                <c:pt idx="12">
                  <c:v>HND</c:v>
                </c:pt>
                <c:pt idx="13">
                  <c:v>PER</c:v>
                </c:pt>
                <c:pt idx="14">
                  <c:v>VEN</c:v>
                </c:pt>
                <c:pt idx="15">
                  <c:v>CHL</c:v>
                </c:pt>
                <c:pt idx="16">
                  <c:v>PRY</c:v>
                </c:pt>
                <c:pt idx="17">
                  <c:v>BOL</c:v>
                </c:pt>
                <c:pt idx="20">
                  <c:v>Alemania</c:v>
                </c:pt>
                <c:pt idx="21">
                  <c:v>Corée del Sur</c:v>
                </c:pt>
                <c:pt idx="22">
                  <c:v>Promedio OECD</c:v>
                </c:pt>
              </c:strCache>
            </c:strRef>
          </c:cat>
          <c:val>
            <c:numRef>
              <c:f>'Road density'!$C$2:$C$24</c:f>
              <c:numCache>
                <c:formatCode>General</c:formatCode>
                <c:ptCount val="23"/>
                <c:pt idx="0">
                  <c:v>83.826870348608978</c:v>
                </c:pt>
                <c:pt idx="1">
                  <c:v>40.443949262941345</c:v>
                </c:pt>
                <c:pt idx="2">
                  <c:v>37.406870860927199</c:v>
                </c:pt>
                <c:pt idx="3">
                  <c:v>33.6378378378378</c:v>
                </c:pt>
                <c:pt idx="4">
                  <c:v>23.987759703656</c:v>
                </c:pt>
                <c:pt idx="5">
                  <c:v>20.924213075060486</c:v>
                </c:pt>
                <c:pt idx="6">
                  <c:v>19.857994016952098</c:v>
                </c:pt>
                <c:pt idx="7">
                  <c:v>19.427402968183209</c:v>
                </c:pt>
                <c:pt idx="8">
                  <c:v>18.763944765391788</c:v>
                </c:pt>
                <c:pt idx="9">
                  <c:v>18.681792839076586</c:v>
                </c:pt>
                <c:pt idx="10">
                  <c:v>18.241550247859401</c:v>
                </c:pt>
                <c:pt idx="11">
                  <c:v>15.204721911160865</c:v>
                </c:pt>
                <c:pt idx="12">
                  <c:v>13.176333899365424</c:v>
                </c:pt>
                <c:pt idx="13">
                  <c:v>10.990028359375</c:v>
                </c:pt>
                <c:pt idx="14">
                  <c:v>10.901309449577699</c:v>
                </c:pt>
                <c:pt idx="15">
                  <c:v>10.432809885788426</c:v>
                </c:pt>
                <c:pt idx="16">
                  <c:v>8.1066096149005826</c:v>
                </c:pt>
                <c:pt idx="17">
                  <c:v>7.99584602603157</c:v>
                </c:pt>
                <c:pt idx="20">
                  <c:v>180</c:v>
                </c:pt>
                <c:pt idx="21">
                  <c:v>105</c:v>
                </c:pt>
                <c:pt idx="22">
                  <c:v>130</c:v>
                </c:pt>
              </c:numCache>
            </c:numRef>
          </c:val>
        </c:ser>
        <c:axId val="64368640"/>
        <c:axId val="64370176"/>
      </c:barChart>
      <c:lineChart>
        <c:grouping val="stacked"/>
        <c:ser>
          <c:idx val="2"/>
          <c:order val="2"/>
          <c:tx>
            <c:strRef>
              <c:f>'Road density'!$D$1</c:f>
              <c:strCache>
                <c:ptCount val="1"/>
                <c:pt idx="0">
                  <c:v>Promedio LAC (2012)</c:v>
                </c:pt>
              </c:strCache>
            </c:strRef>
          </c:tx>
          <c:spPr>
            <a:ln>
              <a:solidFill>
                <a:srgbClr val="C00000"/>
              </a:solidFill>
              <a:prstDash val="dash"/>
            </a:ln>
          </c:spPr>
          <c:marker>
            <c:symbol val="none"/>
          </c:marker>
          <c:cat>
            <c:strRef>
              <c:f>'Road density'!$A$2:$A$24</c:f>
              <c:strCache>
                <c:ptCount val="23"/>
                <c:pt idx="0">
                  <c:v>CRI</c:v>
                </c:pt>
                <c:pt idx="1">
                  <c:v>URY</c:v>
                </c:pt>
                <c:pt idx="2">
                  <c:v>DOM</c:v>
                </c:pt>
                <c:pt idx="3">
                  <c:v>SLV</c:v>
                </c:pt>
                <c:pt idx="4">
                  <c:v>ECU</c:v>
                </c:pt>
                <c:pt idx="5">
                  <c:v>PAN</c:v>
                </c:pt>
                <c:pt idx="6">
                  <c:v>NIC</c:v>
                </c:pt>
                <c:pt idx="7">
                  <c:v>MEX</c:v>
                </c:pt>
                <c:pt idx="8">
                  <c:v>ARG</c:v>
                </c:pt>
                <c:pt idx="9">
                  <c:v>BRA</c:v>
                </c:pt>
                <c:pt idx="10">
                  <c:v>COL</c:v>
                </c:pt>
                <c:pt idx="11">
                  <c:v>GTM</c:v>
                </c:pt>
                <c:pt idx="12">
                  <c:v>HND</c:v>
                </c:pt>
                <c:pt idx="13">
                  <c:v>PER</c:v>
                </c:pt>
                <c:pt idx="14">
                  <c:v>VEN</c:v>
                </c:pt>
                <c:pt idx="15">
                  <c:v>CHL</c:v>
                </c:pt>
                <c:pt idx="16">
                  <c:v>PRY</c:v>
                </c:pt>
                <c:pt idx="17">
                  <c:v>BOL</c:v>
                </c:pt>
                <c:pt idx="20">
                  <c:v>Alemania</c:v>
                </c:pt>
                <c:pt idx="21">
                  <c:v>Corée del Sur</c:v>
                </c:pt>
                <c:pt idx="22">
                  <c:v>Promedio OECD</c:v>
                </c:pt>
              </c:strCache>
            </c:strRef>
          </c:cat>
          <c:val>
            <c:numRef>
              <c:f>'Road density'!$D$2:$D$24</c:f>
              <c:numCache>
                <c:formatCode>General</c:formatCode>
                <c:ptCount val="23"/>
                <c:pt idx="0">
                  <c:v>22.9</c:v>
                </c:pt>
                <c:pt idx="1">
                  <c:v>22.9</c:v>
                </c:pt>
                <c:pt idx="2">
                  <c:v>22.9</c:v>
                </c:pt>
                <c:pt idx="3">
                  <c:v>22.9</c:v>
                </c:pt>
                <c:pt idx="4">
                  <c:v>22.9</c:v>
                </c:pt>
                <c:pt idx="5">
                  <c:v>22.9</c:v>
                </c:pt>
                <c:pt idx="6">
                  <c:v>22.9</c:v>
                </c:pt>
                <c:pt idx="7">
                  <c:v>22.9</c:v>
                </c:pt>
                <c:pt idx="8">
                  <c:v>22.9</c:v>
                </c:pt>
                <c:pt idx="9">
                  <c:v>22.9</c:v>
                </c:pt>
                <c:pt idx="10">
                  <c:v>22.9</c:v>
                </c:pt>
                <c:pt idx="11">
                  <c:v>22.9</c:v>
                </c:pt>
                <c:pt idx="12">
                  <c:v>22.9</c:v>
                </c:pt>
                <c:pt idx="13">
                  <c:v>22.9</c:v>
                </c:pt>
                <c:pt idx="14">
                  <c:v>22.9</c:v>
                </c:pt>
                <c:pt idx="15">
                  <c:v>22.9</c:v>
                </c:pt>
                <c:pt idx="16">
                  <c:v>22.9</c:v>
                </c:pt>
                <c:pt idx="17">
                  <c:v>22.9</c:v>
                </c:pt>
                <c:pt idx="18">
                  <c:v>22.9</c:v>
                </c:pt>
                <c:pt idx="19">
                  <c:v>22.9</c:v>
                </c:pt>
                <c:pt idx="20">
                  <c:v>22.9</c:v>
                </c:pt>
                <c:pt idx="21">
                  <c:v>22.9</c:v>
                </c:pt>
                <c:pt idx="22">
                  <c:v>22.9</c:v>
                </c:pt>
              </c:numCache>
            </c:numRef>
          </c:val>
        </c:ser>
        <c:marker val="1"/>
        <c:axId val="64402176"/>
        <c:axId val="64371712"/>
      </c:lineChart>
      <c:catAx>
        <c:axId val="64368640"/>
        <c:scaling>
          <c:orientation val="minMax"/>
        </c:scaling>
        <c:axPos val="b"/>
        <c:tickLblPos val="nextTo"/>
        <c:crossAx val="64370176"/>
        <c:crosses val="autoZero"/>
        <c:auto val="1"/>
        <c:lblAlgn val="ctr"/>
        <c:lblOffset val="100"/>
      </c:catAx>
      <c:valAx>
        <c:axId val="64370176"/>
        <c:scaling>
          <c:orientation val="minMax"/>
          <c:min val="0"/>
        </c:scaling>
        <c:axPos val="l"/>
        <c:majorGridlines>
          <c:spPr>
            <a:ln>
              <a:prstDash val="dash"/>
            </a:ln>
          </c:spPr>
        </c:majorGridlines>
        <c:numFmt formatCode="General" sourceLinked="1"/>
        <c:tickLblPos val="nextTo"/>
        <c:crossAx val="64368640"/>
        <c:crosses val="autoZero"/>
        <c:crossBetween val="between"/>
      </c:valAx>
      <c:valAx>
        <c:axId val="64371712"/>
        <c:scaling>
          <c:orientation val="minMax"/>
          <c:max val="200"/>
          <c:min val="0"/>
        </c:scaling>
        <c:axPos val="r"/>
        <c:numFmt formatCode="General" sourceLinked="1"/>
        <c:tickLblPos val="nextTo"/>
        <c:crossAx val="64402176"/>
        <c:crosses val="max"/>
        <c:crossBetween val="between"/>
      </c:valAx>
      <c:catAx>
        <c:axId val="64402176"/>
        <c:scaling>
          <c:orientation val="minMax"/>
        </c:scaling>
        <c:delete val="1"/>
        <c:axPos val="b"/>
        <c:tickLblPos val="none"/>
        <c:crossAx val="64371712"/>
        <c:crosses val="autoZero"/>
        <c:auto val="1"/>
        <c:lblAlgn val="ctr"/>
        <c:lblOffset val="100"/>
      </c:catAx>
    </c:plotArea>
    <c:legend>
      <c:legendPos val="r"/>
      <c:layout>
        <c:manualLayout>
          <c:xMode val="edge"/>
          <c:yMode val="edge"/>
          <c:x val="0.14488527528763601"/>
          <c:y val="0.79104059389846204"/>
          <c:w val="0.61180241814035663"/>
          <c:h val="0.18173782297313301"/>
        </c:manualLayout>
      </c:layout>
    </c:legend>
    <c:plotVisOnly val="1"/>
    <c:dispBlanksAs val="zero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2130595249548502"/>
          <c:y val="3.5071952212870162E-2"/>
          <c:w val="0.85919437153689426"/>
          <c:h val="0.76904368808737777"/>
        </c:manualLayout>
      </c:layout>
      <c:barChart>
        <c:barDir val="col"/>
        <c:grouping val="clustered"/>
        <c:ser>
          <c:idx val="0"/>
          <c:order val="0"/>
          <c:tx>
            <c:strRef>
              <c:f>Query_Export_Chart!$B$2</c:f>
              <c:strCache>
                <c:ptCount val="1"/>
                <c:pt idx="0">
                  <c:v>2007</c:v>
                </c:pt>
              </c:strCache>
            </c:strRef>
          </c:tx>
          <c:cat>
            <c:strRef>
              <c:f>Query_Export_Chart!$A$3:$A$13</c:f>
              <c:strCache>
                <c:ptCount val="11"/>
                <c:pt idx="0">
                  <c:v>ARG</c:v>
                </c:pt>
                <c:pt idx="1">
                  <c:v>BOL</c:v>
                </c:pt>
                <c:pt idx="2">
                  <c:v>BRA</c:v>
                </c:pt>
                <c:pt idx="3">
                  <c:v>CHL</c:v>
                </c:pt>
                <c:pt idx="4">
                  <c:v>COL</c:v>
                </c:pt>
                <c:pt idx="5">
                  <c:v>CRI</c:v>
                </c:pt>
                <c:pt idx="6">
                  <c:v>ECU</c:v>
                </c:pt>
                <c:pt idx="7">
                  <c:v>MEX</c:v>
                </c:pt>
                <c:pt idx="8">
                  <c:v>PER</c:v>
                </c:pt>
                <c:pt idx="9">
                  <c:v>URY</c:v>
                </c:pt>
                <c:pt idx="10">
                  <c:v>VEN</c:v>
                </c:pt>
              </c:strCache>
            </c:strRef>
          </c:cat>
          <c:val>
            <c:numRef>
              <c:f>Query_Export_Chart!$B$3:$B$13</c:f>
              <c:numCache>
                <c:formatCode>General</c:formatCode>
                <c:ptCount val="11"/>
                <c:pt idx="0">
                  <c:v>28526</c:v>
                </c:pt>
                <c:pt idx="1">
                  <c:v>3518</c:v>
                </c:pt>
                <c:pt idx="2">
                  <c:v>28607</c:v>
                </c:pt>
                <c:pt idx="3">
                  <c:v>5852</c:v>
                </c:pt>
                <c:pt idx="4">
                  <c:v>1663</c:v>
                </c:pt>
                <c:pt idx="5">
                  <c:v>650</c:v>
                </c:pt>
                <c:pt idx="6">
                  <c:v>965.5</c:v>
                </c:pt>
                <c:pt idx="7">
                  <c:v>26677</c:v>
                </c:pt>
                <c:pt idx="8">
                  <c:v>1956</c:v>
                </c:pt>
                <c:pt idx="9">
                  <c:v>1641</c:v>
                </c:pt>
                <c:pt idx="10">
                  <c:v>707</c:v>
                </c:pt>
              </c:numCache>
            </c:numRef>
          </c:val>
        </c:ser>
        <c:ser>
          <c:idx val="1"/>
          <c:order val="1"/>
          <c:tx>
            <c:strRef>
              <c:f>Query_Export_Chart!$C$2</c:f>
              <c:strCache>
                <c:ptCount val="1"/>
                <c:pt idx="0">
                  <c:v>2012</c:v>
                </c:pt>
              </c:strCache>
            </c:strRef>
          </c:tx>
          <c:cat>
            <c:strRef>
              <c:f>Query_Export_Chart!$A$3:$A$13</c:f>
              <c:strCache>
                <c:ptCount val="11"/>
                <c:pt idx="0">
                  <c:v>ARG</c:v>
                </c:pt>
                <c:pt idx="1">
                  <c:v>BOL</c:v>
                </c:pt>
                <c:pt idx="2">
                  <c:v>BRA</c:v>
                </c:pt>
                <c:pt idx="3">
                  <c:v>CHL</c:v>
                </c:pt>
                <c:pt idx="4">
                  <c:v>COL</c:v>
                </c:pt>
                <c:pt idx="5">
                  <c:v>CRI</c:v>
                </c:pt>
                <c:pt idx="6">
                  <c:v>ECU</c:v>
                </c:pt>
                <c:pt idx="7">
                  <c:v>MEX</c:v>
                </c:pt>
                <c:pt idx="8">
                  <c:v>PER</c:v>
                </c:pt>
                <c:pt idx="9">
                  <c:v>URY</c:v>
                </c:pt>
                <c:pt idx="10">
                  <c:v>VEN</c:v>
                </c:pt>
              </c:strCache>
            </c:strRef>
          </c:cat>
          <c:val>
            <c:numRef>
              <c:f>Query_Export_Chart!$C$3:$C$13</c:f>
              <c:numCache>
                <c:formatCode>General</c:formatCode>
                <c:ptCount val="11"/>
                <c:pt idx="0">
                  <c:v>28256</c:v>
                </c:pt>
                <c:pt idx="1">
                  <c:v>3562</c:v>
                </c:pt>
                <c:pt idx="2">
                  <c:v>28967</c:v>
                </c:pt>
                <c:pt idx="3">
                  <c:v>6304.1</c:v>
                </c:pt>
                <c:pt idx="4">
                  <c:v>940</c:v>
                </c:pt>
                <c:pt idx="5">
                  <c:v>309</c:v>
                </c:pt>
                <c:pt idx="6">
                  <c:v>965.5</c:v>
                </c:pt>
                <c:pt idx="7">
                  <c:v>26727</c:v>
                </c:pt>
                <c:pt idx="8">
                  <c:v>1928.5</c:v>
                </c:pt>
                <c:pt idx="9">
                  <c:v>1641</c:v>
                </c:pt>
                <c:pt idx="10">
                  <c:v>804</c:v>
                </c:pt>
              </c:numCache>
            </c:numRef>
          </c:val>
        </c:ser>
        <c:axId val="64425984"/>
        <c:axId val="64427520"/>
      </c:barChart>
      <c:catAx>
        <c:axId val="64425984"/>
        <c:scaling>
          <c:orientation val="minMax"/>
        </c:scaling>
        <c:axPos val="b"/>
        <c:tickLblPos val="nextTo"/>
        <c:crossAx val="64427520"/>
        <c:crosses val="autoZero"/>
        <c:auto val="1"/>
        <c:lblAlgn val="ctr"/>
        <c:lblOffset val="100"/>
      </c:catAx>
      <c:valAx>
        <c:axId val="64427520"/>
        <c:scaling>
          <c:orientation val="minMax"/>
        </c:scaling>
        <c:axPos val="l"/>
        <c:majorGridlines>
          <c:spPr>
            <a:ln>
              <a:prstDash val="dash"/>
            </a:ln>
          </c:spPr>
        </c:majorGridlines>
        <c:numFmt formatCode="#,##0" sourceLinked="0"/>
        <c:tickLblPos val="nextTo"/>
        <c:crossAx val="644259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6809703593857801"/>
          <c:y val="0.91525221611449825"/>
          <c:w val="0.23452317401642347"/>
          <c:h val="8.4747783885504649E-2"/>
        </c:manualLayout>
      </c:layout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9.7112437558208309E-2"/>
          <c:y val="0.10894607492245327"/>
          <c:w val="0.85550228600457401"/>
          <c:h val="0.72349009782868301"/>
        </c:manualLayout>
      </c:layout>
      <c:barChart>
        <c:barDir val="col"/>
        <c:grouping val="clustered"/>
        <c:ser>
          <c:idx val="0"/>
          <c:order val="0"/>
          <c:tx>
            <c:strRef>
              <c:f>'Sheet1 (2)'!$A$30</c:f>
              <c:strCache>
                <c:ptCount val="1"/>
                <c:pt idx="0">
                  <c:v>2004</c:v>
                </c:pt>
              </c:strCache>
            </c:strRef>
          </c:tx>
          <c:dLbls>
            <c:showVal val="1"/>
          </c:dLbls>
          <c:cat>
            <c:strRef>
              <c:f>'Sheet1 (2)'!$B$29:$G$29</c:f>
              <c:strCache>
                <c:ptCount val="6"/>
                <c:pt idx="0">
                  <c:v>Aéreo</c:v>
                </c:pt>
                <c:pt idx="1">
                  <c:v>Marítimo</c:v>
                </c:pt>
                <c:pt idx="2">
                  <c:v>Otro</c:v>
                </c:pt>
                <c:pt idx="3">
                  <c:v>Ferroviario</c:v>
                </c:pt>
                <c:pt idx="4">
                  <c:v>Fluvial</c:v>
                </c:pt>
                <c:pt idx="5">
                  <c:v>Carretera</c:v>
                </c:pt>
              </c:strCache>
            </c:strRef>
          </c:cat>
          <c:val>
            <c:numRef>
              <c:f>'Sheet1 (2)'!$B$30:$G$30</c:f>
              <c:numCache>
                <c:formatCode>0.0</c:formatCode>
                <c:ptCount val="6"/>
                <c:pt idx="0">
                  <c:v>135.1971919999996</c:v>
                </c:pt>
                <c:pt idx="1">
                  <c:v>29924.839805999956</c:v>
                </c:pt>
                <c:pt idx="2">
                  <c:v>3982.7320569999961</c:v>
                </c:pt>
                <c:pt idx="3">
                  <c:v>1370.4795740000011</c:v>
                </c:pt>
                <c:pt idx="4">
                  <c:v>500.42987099999965</c:v>
                </c:pt>
                <c:pt idx="5">
                  <c:v>16964.908424000081</c:v>
                </c:pt>
              </c:numCache>
            </c:numRef>
          </c:val>
        </c:ser>
        <c:ser>
          <c:idx val="1"/>
          <c:order val="1"/>
          <c:tx>
            <c:strRef>
              <c:f>'Sheet1 (2)'!$A$31</c:f>
              <c:strCache>
                <c:ptCount val="1"/>
                <c:pt idx="0">
                  <c:v>2012</c:v>
                </c:pt>
              </c:strCache>
            </c:strRef>
          </c:tx>
          <c:cat>
            <c:strRef>
              <c:f>'Sheet1 (2)'!$B$29:$G$29</c:f>
              <c:strCache>
                <c:ptCount val="6"/>
                <c:pt idx="0">
                  <c:v>Aéreo</c:v>
                </c:pt>
                <c:pt idx="1">
                  <c:v>Marítimo</c:v>
                </c:pt>
                <c:pt idx="2">
                  <c:v>Otro</c:v>
                </c:pt>
                <c:pt idx="3">
                  <c:v>Ferroviario</c:v>
                </c:pt>
                <c:pt idx="4">
                  <c:v>Fluvial</c:v>
                </c:pt>
                <c:pt idx="5">
                  <c:v>Carretera</c:v>
                </c:pt>
              </c:strCache>
            </c:strRef>
          </c:cat>
          <c:val>
            <c:numRef>
              <c:f>'Sheet1 (2)'!$B$31:$G$31</c:f>
              <c:numCache>
                <c:formatCode>0.0</c:formatCode>
                <c:ptCount val="6"/>
                <c:pt idx="0">
                  <c:v>86.139993999999845</c:v>
                </c:pt>
                <c:pt idx="1">
                  <c:v>32569.907846000009</c:v>
                </c:pt>
                <c:pt idx="2">
                  <c:v>2903.6036219999887</c:v>
                </c:pt>
                <c:pt idx="3">
                  <c:v>353.98406799999964</c:v>
                </c:pt>
                <c:pt idx="4">
                  <c:v>81.207559000000288</c:v>
                </c:pt>
                <c:pt idx="5">
                  <c:v>15293.420453000002</c:v>
                </c:pt>
              </c:numCache>
            </c:numRef>
          </c:val>
        </c:ser>
        <c:axId val="64571648"/>
        <c:axId val="64593920"/>
      </c:barChart>
      <c:catAx>
        <c:axId val="64571648"/>
        <c:scaling>
          <c:orientation val="minMax"/>
        </c:scaling>
        <c:axPos val="b"/>
        <c:tickLblPos val="nextTo"/>
        <c:crossAx val="64593920"/>
        <c:crosses val="autoZero"/>
        <c:auto val="1"/>
        <c:lblAlgn val="ctr"/>
        <c:lblOffset val="100"/>
      </c:catAx>
      <c:valAx>
        <c:axId val="64593920"/>
        <c:scaling>
          <c:orientation val="minMax"/>
        </c:scaling>
        <c:axPos val="l"/>
        <c:majorGridlines>
          <c:spPr>
            <a:ln>
              <a:prstDash val="dash"/>
            </a:ln>
          </c:spPr>
        </c:majorGridlines>
        <c:numFmt formatCode="0.0" sourceLinked="1"/>
        <c:tickLblPos val="nextTo"/>
        <c:crossAx val="64571648"/>
        <c:crosses val="autoZero"/>
        <c:crossBetween val="between"/>
      </c:valAx>
      <c:spPr>
        <a:ln>
          <a:prstDash val="dash"/>
        </a:ln>
      </c:spPr>
    </c:plotArea>
    <c:legend>
      <c:legendPos val="r"/>
      <c:layout>
        <c:manualLayout>
          <c:xMode val="edge"/>
          <c:yMode val="edge"/>
          <c:x val="0"/>
          <c:y val="0.93876591814912225"/>
          <c:w val="0.19295253178741748"/>
          <c:h val="6.1234192316869357E-2"/>
        </c:manualLayout>
      </c:layout>
    </c:legend>
    <c:plotVisOnly val="1"/>
    <c:dispBlanksAs val="gap"/>
  </c:chart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3.6942367262663811E-2"/>
          <c:y val="1.6935230079102241E-2"/>
          <c:w val="0.9144685032602885"/>
          <c:h val="0.89816992836531151"/>
        </c:manualLayout>
      </c:layout>
      <c:barChart>
        <c:barDir val="col"/>
        <c:grouping val="stacked"/>
        <c:ser>
          <c:idx val="0"/>
          <c:order val="0"/>
          <c:tx>
            <c:strRef>
              <c:f>Hoja1!$A$8</c:f>
              <c:strCache>
                <c:ptCount val="1"/>
                <c:pt idx="0">
                  <c:v>consuming class</c:v>
                </c:pt>
              </c:strCache>
            </c:strRef>
          </c:tx>
          <c:spPr>
            <a:solidFill>
              <a:srgbClr val="002060"/>
            </a:solidFill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7.4621338369810731E-3"/>
                  <c:y val="-2.5030655030099653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6.9316916856734419E-3"/>
                  <c:y val="2.8525379896060916E-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Hoja1!$B$7:$F$7</c:f>
              <c:numCache>
                <c:formatCode>General</c:formatCode>
                <c:ptCount val="5"/>
                <c:pt idx="0">
                  <c:v>1950</c:v>
                </c:pt>
                <c:pt idx="1">
                  <c:v>1970</c:v>
                </c:pt>
                <c:pt idx="2">
                  <c:v>1990</c:v>
                </c:pt>
                <c:pt idx="3">
                  <c:v>2010</c:v>
                </c:pt>
                <c:pt idx="4">
                  <c:v>2025</c:v>
                </c:pt>
              </c:numCache>
            </c:numRef>
          </c:cat>
          <c:val>
            <c:numRef>
              <c:f>Hoja1!$B$8:$F$8</c:f>
              <c:numCache>
                <c:formatCode>General</c:formatCode>
                <c:ptCount val="5"/>
                <c:pt idx="0">
                  <c:v>0.30000000000000032</c:v>
                </c:pt>
                <c:pt idx="1">
                  <c:v>0.9</c:v>
                </c:pt>
                <c:pt idx="2">
                  <c:v>1.2</c:v>
                </c:pt>
                <c:pt idx="3">
                  <c:v>2.4</c:v>
                </c:pt>
                <c:pt idx="4">
                  <c:v>4.2</c:v>
                </c:pt>
              </c:numCache>
            </c:numRef>
          </c:val>
        </c:ser>
        <c:ser>
          <c:idx val="1"/>
          <c:order val="1"/>
          <c:tx>
            <c:strRef>
              <c:f>Hoja1!$A$9</c:f>
              <c:strCache>
                <c:ptCount val="1"/>
                <c:pt idx="0">
                  <c:v>non-consuming class</c:v>
                </c:pt>
              </c:strCache>
            </c:strRef>
          </c:tx>
          <c:spPr>
            <a:solidFill>
              <a:srgbClr val="BBE0E3">
                <a:lumMod val="90000"/>
              </a:srgbClr>
            </a:solidFill>
            <a:ln>
              <a:solidFill>
                <a:srgbClr val="002060"/>
              </a:solidFill>
            </a:ln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Hoja1!$B$7:$F$7</c:f>
              <c:numCache>
                <c:formatCode>General</c:formatCode>
                <c:ptCount val="5"/>
                <c:pt idx="0">
                  <c:v>1950</c:v>
                </c:pt>
                <c:pt idx="1">
                  <c:v>1970</c:v>
                </c:pt>
                <c:pt idx="2">
                  <c:v>1990</c:v>
                </c:pt>
                <c:pt idx="3">
                  <c:v>2010</c:v>
                </c:pt>
                <c:pt idx="4">
                  <c:v>2025</c:v>
                </c:pt>
              </c:numCache>
            </c:numRef>
          </c:cat>
          <c:val>
            <c:numRef>
              <c:f>Hoja1!$B$9:$F$9</c:f>
              <c:numCache>
                <c:formatCode>General</c:formatCode>
                <c:ptCount val="5"/>
                <c:pt idx="0">
                  <c:v>2.2000000000000002</c:v>
                </c:pt>
                <c:pt idx="1">
                  <c:v>2.8</c:v>
                </c:pt>
                <c:pt idx="2" formatCode="0.0">
                  <c:v>4</c:v>
                </c:pt>
                <c:pt idx="3">
                  <c:v>4.4000000000000004</c:v>
                </c:pt>
                <c:pt idx="4">
                  <c:v>3.7</c:v>
                </c:pt>
              </c:numCache>
            </c:numRef>
          </c:val>
        </c:ser>
        <c:gapWidth val="36"/>
        <c:overlap val="100"/>
        <c:serLines>
          <c:spPr>
            <a:ln>
              <a:solidFill>
                <a:schemeClr val="bg1">
                  <a:lumMod val="65000"/>
                </a:schemeClr>
              </a:solidFill>
              <a:prstDash val="dash"/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c:spPr>
        </c:serLines>
        <c:axId val="217846144"/>
        <c:axId val="218109440"/>
      </c:barChart>
      <c:catAx>
        <c:axId val="217846144"/>
        <c:scaling>
          <c:orientation val="minMax"/>
        </c:scaling>
        <c:axPos val="b"/>
        <c:numFmt formatCode="General" sourceLinked="1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i="0"/>
            </a:pPr>
            <a:endParaRPr lang="en-US"/>
          </a:p>
        </c:txPr>
        <c:crossAx val="218109440"/>
        <c:crosses val="autoZero"/>
        <c:auto val="1"/>
        <c:lblAlgn val="ctr"/>
        <c:lblOffset val="100"/>
      </c:catAx>
      <c:valAx>
        <c:axId val="218109440"/>
        <c:scaling>
          <c:orientation val="minMax"/>
        </c:scaling>
        <c:delete val="1"/>
        <c:axPos val="l"/>
        <c:numFmt formatCode="General" sourceLinked="1"/>
        <c:tickLblPos val="none"/>
        <c:crossAx val="2178461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7824544549516538E-2"/>
          <c:y val="5.6927831064038523E-2"/>
          <c:w val="0.4523059815965868"/>
          <c:h val="0.16583085418492724"/>
        </c:manualLayout>
      </c:layout>
      <c:spPr>
        <a:noFill/>
        <a:ln>
          <a:noFill/>
        </a:ln>
      </c:spPr>
    </c:legend>
    <c:plotVisOnly val="1"/>
    <c:dispBlanksAs val="gap"/>
  </c:chart>
  <c:spPr>
    <a:ln>
      <a:noFill/>
    </a:ln>
  </c:spPr>
  <c:txPr>
    <a:bodyPr/>
    <a:lstStyle/>
    <a:p>
      <a:pPr>
        <a:defRPr sz="1400" i="1">
          <a:latin typeface="Calibri" panose="020F0502020204030204" pitchFamily="34" charset="0"/>
        </a:defRPr>
      </a:pPr>
      <a:endParaRPr lang="en-US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9.6907843572937247E-2"/>
          <c:y val="1.6935225226547352E-2"/>
          <c:w val="0.84058376873495266"/>
          <c:h val="0.89816992836530996"/>
        </c:manualLayout>
      </c:layout>
      <c:barChart>
        <c:barDir val="col"/>
        <c:grouping val="stacked"/>
        <c:ser>
          <c:idx val="0"/>
          <c:order val="0"/>
          <c:tx>
            <c:strRef>
              <c:f>Hoja1!$A$12</c:f>
              <c:strCache>
                <c:ptCount val="1"/>
                <c:pt idx="0">
                  <c:v>emerging markets</c:v>
                </c:pt>
              </c:strCache>
            </c:strRef>
          </c:tx>
          <c:spPr>
            <a:solidFill>
              <a:srgbClr val="002060"/>
            </a:solidFill>
          </c:spPr>
          <c:dLbls>
            <c:dLbl>
              <c:idx val="0"/>
              <c:layout>
                <c:manualLayout>
                  <c:x val="-4.0837129207865518E-3"/>
                  <c:y val="5.8743472947452033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0837129207865813E-3"/>
                  <c:y val="2.6831924335451209E-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Hoja1!$B$11:$C$11</c:f>
              <c:numCache>
                <c:formatCode>General</c:formatCode>
                <c:ptCount val="2"/>
                <c:pt idx="0">
                  <c:v>2010</c:v>
                </c:pt>
                <c:pt idx="1">
                  <c:v>2025</c:v>
                </c:pt>
              </c:numCache>
            </c:numRef>
          </c:cat>
          <c:val>
            <c:numRef>
              <c:f>Hoja1!$B$12:$C$12</c:f>
              <c:numCache>
                <c:formatCode>0.0</c:formatCode>
                <c:ptCount val="2"/>
                <c:pt idx="0" formatCode="General">
                  <c:v>1.2</c:v>
                </c:pt>
                <c:pt idx="1">
                  <c:v>3</c:v>
                </c:pt>
              </c:numCache>
            </c:numRef>
          </c:val>
        </c:ser>
        <c:ser>
          <c:idx val="1"/>
          <c:order val="1"/>
          <c:tx>
            <c:strRef>
              <c:f>Hoja1!$A$13</c:f>
              <c:strCache>
                <c:ptCount val="1"/>
                <c:pt idx="0">
                  <c:v>developed markets</c:v>
                </c:pt>
              </c:strCache>
            </c:strRef>
          </c:tx>
          <c:spPr>
            <a:solidFill>
              <a:srgbClr val="BBE0E3">
                <a:lumMod val="90000"/>
              </a:srgbClr>
            </a:solidFill>
            <a:ln>
              <a:solidFill>
                <a:srgbClr val="002060"/>
              </a:solidFill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/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Hoja1!$B$11:$C$11</c:f>
              <c:numCache>
                <c:formatCode>General</c:formatCode>
                <c:ptCount val="2"/>
                <c:pt idx="0">
                  <c:v>2010</c:v>
                </c:pt>
                <c:pt idx="1">
                  <c:v>2025</c:v>
                </c:pt>
              </c:numCache>
            </c:numRef>
          </c:cat>
          <c:val>
            <c:numRef>
              <c:f>Hoja1!$B$13:$C$13</c:f>
              <c:numCache>
                <c:formatCode>General</c:formatCode>
                <c:ptCount val="2"/>
                <c:pt idx="0">
                  <c:v>2.6</c:v>
                </c:pt>
                <c:pt idx="1">
                  <c:v>3.4</c:v>
                </c:pt>
              </c:numCache>
            </c:numRef>
          </c:val>
        </c:ser>
        <c:overlap val="100"/>
        <c:serLines>
          <c:spPr>
            <a:ln>
              <a:solidFill>
                <a:schemeClr val="bg1">
                  <a:lumMod val="65000"/>
                </a:schemeClr>
              </a:solidFill>
              <a:prstDash val="dash"/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c:spPr>
        </c:serLines>
        <c:axId val="115748224"/>
        <c:axId val="178582656"/>
      </c:barChart>
      <c:catAx>
        <c:axId val="115748224"/>
        <c:scaling>
          <c:orientation val="minMax"/>
        </c:scaling>
        <c:axPos val="b"/>
        <c:numFmt formatCode="General" sourceLinked="1"/>
        <c:tickLblPos val="nextTo"/>
        <c:spPr>
          <a:noFill/>
          <a:ln>
            <a:noFill/>
          </a:ln>
        </c:spPr>
        <c:crossAx val="178582656"/>
        <c:crosses val="autoZero"/>
        <c:auto val="1"/>
        <c:lblAlgn val="ctr"/>
        <c:lblOffset val="100"/>
      </c:catAx>
      <c:valAx>
        <c:axId val="178582656"/>
        <c:scaling>
          <c:orientation val="minMax"/>
        </c:scaling>
        <c:delete val="1"/>
        <c:axPos val="l"/>
        <c:numFmt formatCode="General" sourceLinked="1"/>
        <c:tickLblPos val="none"/>
        <c:crossAx val="1157482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3.8493364468937412E-2"/>
          <c:w val="0.41993847662150602"/>
          <c:h val="0.16878103690784901"/>
        </c:manualLayout>
      </c:layout>
      <c:spPr>
        <a:noFill/>
        <a:ln>
          <a:noFill/>
        </a:ln>
      </c:spPr>
    </c:legend>
    <c:plotVisOnly val="1"/>
    <c:dispBlanksAs val="gap"/>
  </c:chart>
  <c:spPr>
    <a:ln>
      <a:noFill/>
    </a:ln>
  </c:spPr>
  <c:txPr>
    <a:bodyPr/>
    <a:lstStyle/>
    <a:p>
      <a:pPr>
        <a:defRPr sz="1400"/>
      </a:pPr>
      <a:endParaRPr lang="en-US"/>
    </a:p>
  </c:txPr>
  <c:externalData r:id="rId2"/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9504FA-3351-4B79-9FCD-AE38B769719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C23DD81B-F38A-4E3E-9AFA-8EBB54DC6339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3200" b="1" baseline="0" dirty="0" smtClean="0">
              <a:solidFill>
                <a:schemeClr val="bg1">
                  <a:lumMod val="95000"/>
                </a:schemeClr>
              </a:solidFill>
              <a:latin typeface="Calibri"/>
            </a:rPr>
            <a:t>Physical restraint </a:t>
          </a:r>
          <a:r>
            <a:rPr lang="en-US" sz="3200" b="1" baseline="0" dirty="0" smtClean="0">
              <a:solidFill>
                <a:schemeClr val="bg1">
                  <a:lumMod val="95000"/>
                </a:schemeClr>
              </a:solidFill>
              <a:latin typeface="Calibri"/>
              <a:cs typeface="Calibri"/>
            </a:rPr>
            <a:t>&amp; shortage =&gt; investments and funding</a:t>
          </a:r>
          <a:endParaRPr lang="en-GB" sz="3200" baseline="0" dirty="0" smtClean="0">
            <a:solidFill>
              <a:schemeClr val="bg1">
                <a:lumMod val="95000"/>
              </a:schemeClr>
            </a:solidFill>
            <a:latin typeface="Calibri"/>
            <a:cs typeface="Calibri"/>
          </a:endParaRPr>
        </a:p>
      </dgm:t>
    </dgm:pt>
    <dgm:pt modelId="{90993143-12E0-4E8D-B831-E25D08AFB6B1}" type="parTrans" cxnId="{62DB4A33-02FC-4E96-A03E-CC0C831517B7}">
      <dgm:prSet/>
      <dgm:spPr/>
      <dgm:t>
        <a:bodyPr/>
        <a:lstStyle/>
        <a:p>
          <a:endParaRPr lang="es-AR" sz="3200"/>
        </a:p>
      </dgm:t>
    </dgm:pt>
    <dgm:pt modelId="{C3D7532A-3DB1-4A80-AD2B-9D9B009693F0}" type="sibTrans" cxnId="{62DB4A33-02FC-4E96-A03E-CC0C831517B7}">
      <dgm:prSet/>
      <dgm:spPr/>
      <dgm:t>
        <a:bodyPr/>
        <a:lstStyle/>
        <a:p>
          <a:endParaRPr lang="es-AR" sz="3200"/>
        </a:p>
      </dgm:t>
    </dgm:pt>
    <dgm:pt modelId="{C8A16CCD-1526-440A-A182-235F4D0A1842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3200" b="1" baseline="0" dirty="0" smtClean="0">
              <a:solidFill>
                <a:schemeClr val="bg1">
                  <a:lumMod val="95000"/>
                </a:schemeClr>
              </a:solidFill>
              <a:latin typeface="Calibri"/>
            </a:rPr>
            <a:t>High dispersion and multiplicity of views in public &amp; private action</a:t>
          </a:r>
          <a:endParaRPr lang="en-GB" sz="3200" b="1" baseline="0" dirty="0" smtClean="0">
            <a:solidFill>
              <a:schemeClr val="bg1">
                <a:lumMod val="95000"/>
              </a:schemeClr>
            </a:solidFill>
            <a:latin typeface="Calibri"/>
            <a:cs typeface="Calibri"/>
          </a:endParaRPr>
        </a:p>
      </dgm:t>
    </dgm:pt>
    <dgm:pt modelId="{0DE224D1-1278-4E52-9457-6FA168BFE34F}" type="parTrans" cxnId="{98B7D805-2A57-49AF-AB9B-188E5B44A8C5}">
      <dgm:prSet/>
      <dgm:spPr/>
      <dgm:t>
        <a:bodyPr/>
        <a:lstStyle/>
        <a:p>
          <a:endParaRPr lang="es-AR" sz="3200"/>
        </a:p>
      </dgm:t>
    </dgm:pt>
    <dgm:pt modelId="{EA12F8CE-7149-4C36-927B-23A80AADD33F}" type="sibTrans" cxnId="{98B7D805-2A57-49AF-AB9B-188E5B44A8C5}">
      <dgm:prSet/>
      <dgm:spPr/>
      <dgm:t>
        <a:bodyPr/>
        <a:lstStyle/>
        <a:p>
          <a:endParaRPr lang="es-AR" sz="3200"/>
        </a:p>
      </dgm:t>
    </dgm:pt>
    <dgm:pt modelId="{5A4D0F58-4FD1-4F79-BB52-9268F7D3F749}">
      <dgm:prSet custT="1"/>
      <dgm:spPr>
        <a:solidFill>
          <a:srgbClr val="002060"/>
        </a:solidFill>
      </dgm:spPr>
      <dgm:t>
        <a:bodyPr/>
        <a:lstStyle/>
        <a:p>
          <a:r>
            <a:rPr lang="en-US" sz="3200" b="1" baseline="0" dirty="0" smtClean="0">
              <a:solidFill>
                <a:schemeClr val="bg1">
                  <a:lumMod val="95000"/>
                </a:schemeClr>
              </a:solidFill>
              <a:latin typeface="Calibri"/>
            </a:rPr>
            <a:t>Failures and regulatory / institutional barriers</a:t>
          </a:r>
          <a:endParaRPr lang="en-GB" sz="3200" b="1" baseline="0" dirty="0" smtClean="0">
            <a:solidFill>
              <a:schemeClr val="bg1">
                <a:lumMod val="95000"/>
              </a:schemeClr>
            </a:solidFill>
            <a:latin typeface="Calibri"/>
            <a:cs typeface="Calibri"/>
          </a:endParaRPr>
        </a:p>
      </dgm:t>
    </dgm:pt>
    <dgm:pt modelId="{84FAFB71-C4BE-4F6C-B285-7D222985AA4C}" type="parTrans" cxnId="{EE72844F-0D9D-4229-B67C-AF96A99BB657}">
      <dgm:prSet/>
      <dgm:spPr/>
      <dgm:t>
        <a:bodyPr/>
        <a:lstStyle/>
        <a:p>
          <a:endParaRPr lang="es-AR" sz="3200"/>
        </a:p>
      </dgm:t>
    </dgm:pt>
    <dgm:pt modelId="{9C940089-7846-44C5-8AFF-2DBA2190D649}" type="sibTrans" cxnId="{EE72844F-0D9D-4229-B67C-AF96A99BB657}">
      <dgm:prSet/>
      <dgm:spPr/>
      <dgm:t>
        <a:bodyPr/>
        <a:lstStyle/>
        <a:p>
          <a:endParaRPr lang="es-AR" sz="3200"/>
        </a:p>
      </dgm:t>
    </dgm:pt>
    <dgm:pt modelId="{E7C765FA-2C6E-4210-920F-3E7CC752C389}">
      <dgm:prSet custT="1"/>
      <dgm:spPr>
        <a:solidFill>
          <a:srgbClr val="002060"/>
        </a:solidFill>
      </dgm:spPr>
      <dgm:t>
        <a:bodyPr/>
        <a:lstStyle/>
        <a:p>
          <a:r>
            <a:rPr lang="en-US" sz="3200" b="1" baseline="0" dirty="0" smtClean="0">
              <a:solidFill>
                <a:schemeClr val="bg1">
                  <a:lumMod val="95000"/>
                </a:schemeClr>
              </a:solidFill>
              <a:latin typeface="Calibri"/>
            </a:rPr>
            <a:t>Weakness or absence of sustainability criteria</a:t>
          </a:r>
          <a:endParaRPr lang="es-AR" sz="3200" baseline="0" dirty="0">
            <a:solidFill>
              <a:schemeClr val="bg1">
                <a:lumMod val="95000"/>
              </a:schemeClr>
            </a:solidFill>
          </a:endParaRPr>
        </a:p>
      </dgm:t>
    </dgm:pt>
    <dgm:pt modelId="{5B5F24C7-CCB3-4168-AB12-6B713335AA6A}" type="parTrans" cxnId="{7ED123CE-4480-4AD5-A625-B3E9D6C00AE7}">
      <dgm:prSet/>
      <dgm:spPr/>
      <dgm:t>
        <a:bodyPr/>
        <a:lstStyle/>
        <a:p>
          <a:endParaRPr lang="es-AR" sz="3200"/>
        </a:p>
      </dgm:t>
    </dgm:pt>
    <dgm:pt modelId="{53EA84B7-3874-4F22-A90F-E3591DB12EE4}" type="sibTrans" cxnId="{7ED123CE-4480-4AD5-A625-B3E9D6C00AE7}">
      <dgm:prSet/>
      <dgm:spPr/>
      <dgm:t>
        <a:bodyPr/>
        <a:lstStyle/>
        <a:p>
          <a:endParaRPr lang="es-AR" sz="3200"/>
        </a:p>
      </dgm:t>
    </dgm:pt>
    <dgm:pt modelId="{3F3E18E3-99E5-443C-A71A-3A06AC3F98C0}" type="pres">
      <dgm:prSet presAssocID="{DF9504FA-3351-4B79-9FCD-AE38B769719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DF5145E3-09DA-44F9-83E6-84B00D5E4DEA}" type="pres">
      <dgm:prSet presAssocID="{C23DD81B-F38A-4E3E-9AFA-8EBB54DC6339}" presName="parentText" presStyleLbl="node1" presStyleIdx="0" presStyleCnt="4" custScaleY="102501" custLinFactNeighborX="859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C1EE2EAE-7C56-48C2-B8D7-AA0E9858D7D1}" type="pres">
      <dgm:prSet presAssocID="{C3D7532A-3DB1-4A80-AD2B-9D9B009693F0}" presName="spacer" presStyleCnt="0"/>
      <dgm:spPr/>
    </dgm:pt>
    <dgm:pt modelId="{7EB9C484-0CD8-4AE7-B4EA-E782FDAFF5AB}" type="pres">
      <dgm:prSet presAssocID="{C8A16CCD-1526-440A-A182-235F4D0A1842}" presName="parentText" presStyleLbl="node1" presStyleIdx="1" presStyleCnt="4" custScaleY="100429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BCB509A8-46C8-40AB-A7E0-98ED2AB96146}" type="pres">
      <dgm:prSet presAssocID="{EA12F8CE-7149-4C36-927B-23A80AADD33F}" presName="spacer" presStyleCnt="0"/>
      <dgm:spPr/>
    </dgm:pt>
    <dgm:pt modelId="{1C7CA975-3DEF-47EA-A3DC-3D2087D01233}" type="pres">
      <dgm:prSet presAssocID="{5A4D0F58-4FD1-4F79-BB52-9268F7D3F749}" presName="parentText" presStyleLbl="node1" presStyleIdx="2" presStyleCnt="4" custScaleY="105491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F044BD6F-C838-4F4B-BAE3-90DB1A00D31D}" type="pres">
      <dgm:prSet presAssocID="{9C940089-7846-44C5-8AFF-2DBA2190D649}" presName="spacer" presStyleCnt="0"/>
      <dgm:spPr/>
    </dgm:pt>
    <dgm:pt modelId="{E466FF3E-776D-4453-AF85-0C78BE3044BF}" type="pres">
      <dgm:prSet presAssocID="{E7C765FA-2C6E-4210-920F-3E7CC752C389}" presName="parentText" presStyleLbl="node1" presStyleIdx="3" presStyleCnt="4" custScaleY="89531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48127CD7-4684-4C84-A579-F4C30607ABD6}" type="presOf" srcId="{C8A16CCD-1526-440A-A182-235F4D0A1842}" destId="{7EB9C484-0CD8-4AE7-B4EA-E782FDAFF5AB}" srcOrd="0" destOrd="0" presId="urn:microsoft.com/office/officeart/2005/8/layout/vList2"/>
    <dgm:cxn modelId="{7ED123CE-4480-4AD5-A625-B3E9D6C00AE7}" srcId="{DF9504FA-3351-4B79-9FCD-AE38B7697198}" destId="{E7C765FA-2C6E-4210-920F-3E7CC752C389}" srcOrd="3" destOrd="0" parTransId="{5B5F24C7-CCB3-4168-AB12-6B713335AA6A}" sibTransId="{53EA84B7-3874-4F22-A90F-E3591DB12EE4}"/>
    <dgm:cxn modelId="{064DCD91-0D56-4832-8504-3EB55A668F9D}" type="presOf" srcId="{5A4D0F58-4FD1-4F79-BB52-9268F7D3F749}" destId="{1C7CA975-3DEF-47EA-A3DC-3D2087D01233}" srcOrd="0" destOrd="0" presId="urn:microsoft.com/office/officeart/2005/8/layout/vList2"/>
    <dgm:cxn modelId="{18FAFFA1-B31C-4DA3-BFB8-B4584EDEF91B}" type="presOf" srcId="{E7C765FA-2C6E-4210-920F-3E7CC752C389}" destId="{E466FF3E-776D-4453-AF85-0C78BE3044BF}" srcOrd="0" destOrd="0" presId="urn:microsoft.com/office/officeart/2005/8/layout/vList2"/>
    <dgm:cxn modelId="{98B7D805-2A57-49AF-AB9B-188E5B44A8C5}" srcId="{DF9504FA-3351-4B79-9FCD-AE38B7697198}" destId="{C8A16CCD-1526-440A-A182-235F4D0A1842}" srcOrd="1" destOrd="0" parTransId="{0DE224D1-1278-4E52-9457-6FA168BFE34F}" sibTransId="{EA12F8CE-7149-4C36-927B-23A80AADD33F}"/>
    <dgm:cxn modelId="{E11FACB2-0F0B-4C2F-A733-A338C22EE9D3}" type="presOf" srcId="{DF9504FA-3351-4B79-9FCD-AE38B7697198}" destId="{3F3E18E3-99E5-443C-A71A-3A06AC3F98C0}" srcOrd="0" destOrd="0" presId="urn:microsoft.com/office/officeart/2005/8/layout/vList2"/>
    <dgm:cxn modelId="{62DB4A33-02FC-4E96-A03E-CC0C831517B7}" srcId="{DF9504FA-3351-4B79-9FCD-AE38B7697198}" destId="{C23DD81B-F38A-4E3E-9AFA-8EBB54DC6339}" srcOrd="0" destOrd="0" parTransId="{90993143-12E0-4E8D-B831-E25D08AFB6B1}" sibTransId="{C3D7532A-3DB1-4A80-AD2B-9D9B009693F0}"/>
    <dgm:cxn modelId="{EE72844F-0D9D-4229-B67C-AF96A99BB657}" srcId="{DF9504FA-3351-4B79-9FCD-AE38B7697198}" destId="{5A4D0F58-4FD1-4F79-BB52-9268F7D3F749}" srcOrd="2" destOrd="0" parTransId="{84FAFB71-C4BE-4F6C-B285-7D222985AA4C}" sibTransId="{9C940089-7846-44C5-8AFF-2DBA2190D649}"/>
    <dgm:cxn modelId="{BB947602-80BE-42AF-A45F-014136B72890}" type="presOf" srcId="{C23DD81B-F38A-4E3E-9AFA-8EBB54DC6339}" destId="{DF5145E3-09DA-44F9-83E6-84B00D5E4DEA}" srcOrd="0" destOrd="0" presId="urn:microsoft.com/office/officeart/2005/8/layout/vList2"/>
    <dgm:cxn modelId="{B951C9A5-2589-4A80-BDEB-F6B4AC97DB44}" type="presParOf" srcId="{3F3E18E3-99E5-443C-A71A-3A06AC3F98C0}" destId="{DF5145E3-09DA-44F9-83E6-84B00D5E4DEA}" srcOrd="0" destOrd="0" presId="urn:microsoft.com/office/officeart/2005/8/layout/vList2"/>
    <dgm:cxn modelId="{E287B2ED-905D-47C9-83DD-1F28A1FCD629}" type="presParOf" srcId="{3F3E18E3-99E5-443C-A71A-3A06AC3F98C0}" destId="{C1EE2EAE-7C56-48C2-B8D7-AA0E9858D7D1}" srcOrd="1" destOrd="0" presId="urn:microsoft.com/office/officeart/2005/8/layout/vList2"/>
    <dgm:cxn modelId="{247AB742-D752-47BD-97E4-7B816F39CAAA}" type="presParOf" srcId="{3F3E18E3-99E5-443C-A71A-3A06AC3F98C0}" destId="{7EB9C484-0CD8-4AE7-B4EA-E782FDAFF5AB}" srcOrd="2" destOrd="0" presId="urn:microsoft.com/office/officeart/2005/8/layout/vList2"/>
    <dgm:cxn modelId="{B1CC78B7-7867-4246-B02C-E524B553537D}" type="presParOf" srcId="{3F3E18E3-99E5-443C-A71A-3A06AC3F98C0}" destId="{BCB509A8-46C8-40AB-A7E0-98ED2AB96146}" srcOrd="3" destOrd="0" presId="urn:microsoft.com/office/officeart/2005/8/layout/vList2"/>
    <dgm:cxn modelId="{2465550B-6B6A-41D9-BD73-AA26CB3C321E}" type="presParOf" srcId="{3F3E18E3-99E5-443C-A71A-3A06AC3F98C0}" destId="{1C7CA975-3DEF-47EA-A3DC-3D2087D01233}" srcOrd="4" destOrd="0" presId="urn:microsoft.com/office/officeart/2005/8/layout/vList2"/>
    <dgm:cxn modelId="{ED4F28AC-A279-4A7D-9969-1D2129C7CFAD}" type="presParOf" srcId="{3F3E18E3-99E5-443C-A71A-3A06AC3F98C0}" destId="{F044BD6F-C838-4F4B-BAE3-90DB1A00D31D}" srcOrd="5" destOrd="0" presId="urn:microsoft.com/office/officeart/2005/8/layout/vList2"/>
    <dgm:cxn modelId="{B4F93520-537C-4B94-834E-10F15D21739C}" type="presParOf" srcId="{3F3E18E3-99E5-443C-A71A-3A06AC3F98C0}" destId="{E466FF3E-776D-4453-AF85-0C78BE3044BF}" srcOrd="6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0316DE-99F2-420E-8579-BAFC937C9161}" type="doc">
      <dgm:prSet loTypeId="urn:microsoft.com/office/officeart/2005/8/layout/radial6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L"/>
        </a:p>
      </dgm:t>
    </dgm:pt>
    <dgm:pt modelId="{E72BDFEC-57C2-4186-B8EE-28C9D5744CA9}">
      <dgm:prSet phldrT="[Texto]" custT="1"/>
      <dgm:spPr>
        <a:solidFill>
          <a:srgbClr val="0070C0"/>
        </a:solidFill>
      </dgm:spPr>
      <dgm:t>
        <a:bodyPr/>
        <a:lstStyle/>
        <a:p>
          <a:r>
            <a:rPr lang="en-US" sz="2400" b="1" noProof="0" dirty="0" smtClean="0">
              <a:solidFill>
                <a:schemeClr val="bg1">
                  <a:lumMod val="95000"/>
                </a:schemeClr>
              </a:solidFill>
            </a:rPr>
            <a:t>sustainability of infrastructure  logistics and mobility</a:t>
          </a:r>
          <a:endParaRPr lang="en-US" sz="2400" b="1" noProof="0" dirty="0">
            <a:solidFill>
              <a:schemeClr val="bg1">
                <a:lumMod val="95000"/>
              </a:schemeClr>
            </a:solidFill>
          </a:endParaRPr>
        </a:p>
      </dgm:t>
    </dgm:pt>
    <dgm:pt modelId="{F3DB823A-A4E7-4C86-B8BF-73633F5BA8BF}" type="parTrans" cxnId="{BBF1DA22-89A6-4E58-8405-78BEABBFFF7D}">
      <dgm:prSet/>
      <dgm:spPr/>
      <dgm:t>
        <a:bodyPr/>
        <a:lstStyle/>
        <a:p>
          <a:endParaRPr lang="en-US" sz="2400" noProof="0">
            <a:solidFill>
              <a:schemeClr val="tx1"/>
            </a:solidFill>
          </a:endParaRPr>
        </a:p>
      </dgm:t>
    </dgm:pt>
    <dgm:pt modelId="{0FB2E027-93B3-4991-A42C-0EE381690110}" type="sibTrans" cxnId="{BBF1DA22-89A6-4E58-8405-78BEABBFFF7D}">
      <dgm:prSet/>
      <dgm:spPr/>
      <dgm:t>
        <a:bodyPr/>
        <a:lstStyle/>
        <a:p>
          <a:endParaRPr lang="en-US" sz="2400" noProof="0">
            <a:solidFill>
              <a:schemeClr val="tx1"/>
            </a:solidFill>
          </a:endParaRPr>
        </a:p>
      </dgm:t>
    </dgm:pt>
    <dgm:pt modelId="{3F670D92-A4F3-4AF6-B2B8-5ECF163F2A96}">
      <dgm:prSet phldrT="[Texto]" custT="1"/>
      <dgm:spPr>
        <a:blipFill dpi="0" rotWithShape="1">
          <a:blip xmlns:r="http://schemas.openxmlformats.org/officeDocument/2006/relationships" r:embed="rId1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</dgm:spPr>
      <dgm:t>
        <a:bodyPr/>
        <a:lstStyle/>
        <a:p>
          <a:r>
            <a:rPr lang="en-US" sz="1800" b="1" noProof="0" dirty="0" smtClean="0">
              <a:solidFill>
                <a:schemeClr val="tx1"/>
              </a:solidFill>
              <a:latin typeface="Calibri Light" pitchFamily="34" charset="0"/>
            </a:rPr>
            <a:t>efficiency and competitiveness</a:t>
          </a:r>
          <a:endParaRPr lang="en-US" sz="1800" b="1" noProof="0" dirty="0">
            <a:solidFill>
              <a:schemeClr val="tx1"/>
            </a:solidFill>
            <a:latin typeface="Calibri Light" pitchFamily="34" charset="0"/>
          </a:endParaRPr>
        </a:p>
      </dgm:t>
    </dgm:pt>
    <dgm:pt modelId="{D7C06703-4B38-4955-B9A3-5B245D741828}" type="parTrans" cxnId="{D135E177-46CB-489F-87AF-9FD1A40EED11}">
      <dgm:prSet/>
      <dgm:spPr/>
      <dgm:t>
        <a:bodyPr/>
        <a:lstStyle/>
        <a:p>
          <a:endParaRPr lang="en-US" sz="2400" noProof="0">
            <a:solidFill>
              <a:schemeClr val="tx1"/>
            </a:solidFill>
          </a:endParaRPr>
        </a:p>
      </dgm:t>
    </dgm:pt>
    <dgm:pt modelId="{7B909336-FB2A-46DB-8301-55A9A9B4077D}" type="sibTrans" cxnId="{D135E177-46CB-489F-87AF-9FD1A40EED11}">
      <dgm:prSet/>
      <dgm:spPr>
        <a:solidFill>
          <a:schemeClr val="accent4">
            <a:hueOff val="-3348577"/>
            <a:satOff val="20174"/>
            <a:lumOff val="1617"/>
            <a:alpha val="3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 sz="2400" noProof="0" dirty="0">
            <a:solidFill>
              <a:schemeClr val="tx1"/>
            </a:solidFill>
          </a:endParaRPr>
        </a:p>
      </dgm:t>
    </dgm:pt>
    <dgm:pt modelId="{FC5F0276-50C3-4FC5-B6D0-170C05BB26AA}">
      <dgm:prSet phldrT="[Texto]" custT="1"/>
      <dgm:spPr>
        <a:blipFill dpi="0" rotWithShape="1"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</dgm:spPr>
      <dgm:t>
        <a:bodyPr/>
        <a:lstStyle/>
        <a:p>
          <a:r>
            <a:rPr lang="en-US" sz="1800" b="1" noProof="0" dirty="0" smtClean="0">
              <a:solidFill>
                <a:schemeClr val="tx1"/>
              </a:solidFill>
              <a:latin typeface="Calibri Light" pitchFamily="34" charset="0"/>
            </a:rPr>
            <a:t>increasing energy costs</a:t>
          </a:r>
          <a:endParaRPr lang="en-US" sz="1800" b="1" noProof="0" dirty="0">
            <a:solidFill>
              <a:schemeClr val="tx1"/>
            </a:solidFill>
            <a:latin typeface="Calibri Light" pitchFamily="34" charset="0"/>
          </a:endParaRPr>
        </a:p>
      </dgm:t>
    </dgm:pt>
    <dgm:pt modelId="{FA38C66C-EC0C-4832-9C13-A193FFEB3FFB}" type="parTrans" cxnId="{53D94C0D-9ACF-4F97-98F5-E5FA29257F66}">
      <dgm:prSet/>
      <dgm:spPr/>
      <dgm:t>
        <a:bodyPr/>
        <a:lstStyle/>
        <a:p>
          <a:endParaRPr lang="en-US" sz="2400" noProof="0">
            <a:solidFill>
              <a:schemeClr val="tx1"/>
            </a:solidFill>
          </a:endParaRPr>
        </a:p>
      </dgm:t>
    </dgm:pt>
    <dgm:pt modelId="{D5686602-A2B4-4A84-8ADA-B71AC177446F}" type="sibTrans" cxnId="{53D94C0D-9ACF-4F97-98F5-E5FA29257F66}">
      <dgm:prSet/>
      <dgm:spPr>
        <a:solidFill>
          <a:schemeClr val="accent4">
            <a:hueOff val="0"/>
            <a:satOff val="0"/>
            <a:lumOff val="0"/>
            <a:alpha val="3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 sz="2400" noProof="0" dirty="0">
            <a:solidFill>
              <a:schemeClr val="tx1"/>
            </a:solidFill>
          </a:endParaRPr>
        </a:p>
      </dgm:t>
    </dgm:pt>
    <dgm:pt modelId="{9BFF9398-B12F-4BE7-98A3-EDAC415511E1}">
      <dgm:prSet phldrT="[Texto]" custT="1"/>
      <dgm:spPr>
        <a:blipFill dpi="0" rotWithShape="1">
          <a:blip xmlns:r="http://schemas.openxmlformats.org/officeDocument/2006/relationships" r:embed="rId1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</dgm:spPr>
      <dgm:t>
        <a:bodyPr/>
        <a:lstStyle/>
        <a:p>
          <a:r>
            <a:rPr lang="en-US" sz="1800" b="1" noProof="0" dirty="0" smtClean="0">
              <a:solidFill>
                <a:schemeClr val="tx1"/>
              </a:solidFill>
              <a:latin typeface="Calibri Light" pitchFamily="34" charset="0"/>
            </a:rPr>
            <a:t>investment into energy infrastructure</a:t>
          </a:r>
          <a:endParaRPr lang="en-US" sz="1800" b="1" noProof="0" dirty="0">
            <a:solidFill>
              <a:schemeClr val="tx1"/>
            </a:solidFill>
            <a:latin typeface="Calibri Light" pitchFamily="34" charset="0"/>
          </a:endParaRPr>
        </a:p>
      </dgm:t>
    </dgm:pt>
    <dgm:pt modelId="{6C9D0790-139B-4060-8CA4-D5E1761D3810}" type="parTrans" cxnId="{B6AAA8C0-9FFA-4EEC-8194-8DEC5E3D6A01}">
      <dgm:prSet/>
      <dgm:spPr/>
      <dgm:t>
        <a:bodyPr/>
        <a:lstStyle/>
        <a:p>
          <a:endParaRPr lang="en-US" sz="2400" noProof="0">
            <a:solidFill>
              <a:schemeClr val="tx1"/>
            </a:solidFill>
          </a:endParaRPr>
        </a:p>
      </dgm:t>
    </dgm:pt>
    <dgm:pt modelId="{BD562B3F-4267-473A-84A2-57BDC5A0F595}" type="sibTrans" cxnId="{B6AAA8C0-9FFA-4EEC-8194-8DEC5E3D6A01}">
      <dgm:prSet/>
      <dgm:spPr>
        <a:solidFill>
          <a:schemeClr val="accent4">
            <a:hueOff val="-4464770"/>
            <a:satOff val="26899"/>
            <a:lumOff val="2156"/>
            <a:alpha val="3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 sz="2400" noProof="0" dirty="0">
            <a:solidFill>
              <a:schemeClr val="tx1"/>
            </a:solidFill>
          </a:endParaRPr>
        </a:p>
      </dgm:t>
    </dgm:pt>
    <dgm:pt modelId="{97DC13ED-167C-4885-9348-23FD67956FAA}">
      <dgm:prSet phldrT="[Texto]" custT="1"/>
      <dgm:spPr>
        <a:blipFill dpi="0" rotWithShape="1">
          <a:blip xmlns:r="http://schemas.openxmlformats.org/officeDocument/2006/relationships" r:embed="rId1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</dgm:spPr>
      <dgm:t>
        <a:bodyPr/>
        <a:lstStyle/>
        <a:p>
          <a:r>
            <a:rPr lang="en-US" sz="1800" b="1" noProof="0" dirty="0" smtClean="0">
              <a:solidFill>
                <a:schemeClr val="tx1"/>
              </a:solidFill>
              <a:latin typeface="Calibri Light" pitchFamily="34" charset="0"/>
            </a:rPr>
            <a:t>long term economic efficiency</a:t>
          </a:r>
          <a:endParaRPr lang="en-US" sz="1800" b="1" noProof="0" dirty="0">
            <a:solidFill>
              <a:schemeClr val="tx1"/>
            </a:solidFill>
            <a:latin typeface="Calibri Light" pitchFamily="34" charset="0"/>
          </a:endParaRPr>
        </a:p>
      </dgm:t>
    </dgm:pt>
    <dgm:pt modelId="{FD2C1A85-9CAE-435C-B5EE-463133825ED8}" type="parTrans" cxnId="{40F8654A-9182-4088-8671-695A69A7782B}">
      <dgm:prSet/>
      <dgm:spPr/>
      <dgm:t>
        <a:bodyPr/>
        <a:lstStyle/>
        <a:p>
          <a:endParaRPr lang="es-CL"/>
        </a:p>
      </dgm:t>
    </dgm:pt>
    <dgm:pt modelId="{1740AE43-2DE8-4EF4-9C5D-BDA1951320D0}" type="sibTrans" cxnId="{40F8654A-9182-4088-8671-695A69A7782B}">
      <dgm:prSet/>
      <dgm:spPr/>
      <dgm:t>
        <a:bodyPr/>
        <a:lstStyle/>
        <a:p>
          <a:endParaRPr lang="es-CL" dirty="0"/>
        </a:p>
      </dgm:t>
    </dgm:pt>
    <dgm:pt modelId="{9524541A-8CCF-47F3-A958-C3A7C96B52CE}">
      <dgm:prSet phldrT="[Texto]" custT="1"/>
      <dgm:spPr>
        <a:blipFill dpi="0" rotWithShape="1">
          <a:blip xmlns:r="http://schemas.openxmlformats.org/officeDocument/2006/relationships" r:embed="rId1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</dgm:spPr>
      <dgm:t>
        <a:bodyPr/>
        <a:lstStyle/>
        <a:p>
          <a:r>
            <a:rPr lang="en-US" sz="1800" b="1" noProof="0" dirty="0" smtClean="0">
              <a:solidFill>
                <a:schemeClr val="tx1"/>
              </a:solidFill>
              <a:latin typeface="Calibri Light" pitchFamily="34" charset="0"/>
            </a:rPr>
            <a:t>human capital and resource management</a:t>
          </a:r>
          <a:endParaRPr lang="en-US" sz="1800" b="1" noProof="0" dirty="0">
            <a:solidFill>
              <a:schemeClr val="tx1"/>
            </a:solidFill>
            <a:latin typeface="Calibri Light" pitchFamily="34" charset="0"/>
          </a:endParaRPr>
        </a:p>
      </dgm:t>
    </dgm:pt>
    <dgm:pt modelId="{6A3E5BDA-D221-412F-86DC-6E0B70E776EA}" type="parTrans" cxnId="{CF76A0BE-8055-4B11-835A-5C2D46600B41}">
      <dgm:prSet/>
      <dgm:spPr/>
      <dgm:t>
        <a:bodyPr/>
        <a:lstStyle/>
        <a:p>
          <a:endParaRPr lang="es-CL"/>
        </a:p>
      </dgm:t>
    </dgm:pt>
    <dgm:pt modelId="{F7950236-CBCD-4D1B-8FD5-51F9540B8F50}" type="sibTrans" cxnId="{CF76A0BE-8055-4B11-835A-5C2D46600B41}">
      <dgm:prSet/>
      <dgm:spPr/>
      <dgm:t>
        <a:bodyPr/>
        <a:lstStyle/>
        <a:p>
          <a:endParaRPr lang="es-CL" dirty="0"/>
        </a:p>
      </dgm:t>
    </dgm:pt>
    <dgm:pt modelId="{22144C19-5CE6-4E27-8E07-6A631CB4BEB4}">
      <dgm:prSet phldrT="[Texto]" custT="1"/>
      <dgm:spPr>
        <a:blipFill dpi="0" rotWithShape="1">
          <a:blip xmlns:r="http://schemas.openxmlformats.org/officeDocument/2006/relationships" r:embed="rId1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</dgm:spPr>
      <dgm:t>
        <a:bodyPr/>
        <a:lstStyle/>
        <a:p>
          <a:r>
            <a:rPr lang="en-US" sz="1800" b="1" noProof="0" dirty="0" smtClean="0">
              <a:solidFill>
                <a:schemeClr val="tx1"/>
              </a:solidFill>
              <a:latin typeface="Calibri Light" pitchFamily="34" charset="0"/>
            </a:rPr>
            <a:t>carbon footprint</a:t>
          </a:r>
          <a:endParaRPr lang="en-US" sz="1800" b="1" noProof="0" dirty="0">
            <a:solidFill>
              <a:schemeClr val="tx1"/>
            </a:solidFill>
            <a:latin typeface="Calibri Light" pitchFamily="34" charset="0"/>
          </a:endParaRPr>
        </a:p>
      </dgm:t>
    </dgm:pt>
    <dgm:pt modelId="{82821DE7-DDF3-405B-AFB0-58E686A4F12C}" type="parTrans" cxnId="{B32DD250-41D3-46B6-A1F7-9B0FD2289C1D}">
      <dgm:prSet/>
      <dgm:spPr/>
      <dgm:t>
        <a:bodyPr/>
        <a:lstStyle/>
        <a:p>
          <a:endParaRPr lang="es-CL"/>
        </a:p>
      </dgm:t>
    </dgm:pt>
    <dgm:pt modelId="{C279004C-6532-45F0-8AC6-97F552037F16}" type="sibTrans" cxnId="{B32DD250-41D3-46B6-A1F7-9B0FD2289C1D}">
      <dgm:prSet/>
      <dgm:spPr/>
      <dgm:t>
        <a:bodyPr/>
        <a:lstStyle/>
        <a:p>
          <a:endParaRPr lang="es-CL" dirty="0"/>
        </a:p>
      </dgm:t>
    </dgm:pt>
    <dgm:pt modelId="{D2F44BE0-0E73-4BC0-A43A-B52A976E4027}">
      <dgm:prSet phldrT="[Texto]" custT="1"/>
      <dgm:spPr>
        <a:blipFill dpi="0" rotWithShape="1">
          <a:blip xmlns:r="http://schemas.openxmlformats.org/officeDocument/2006/relationships" r:embed="rId1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</dgm:spPr>
      <dgm:t>
        <a:bodyPr/>
        <a:lstStyle/>
        <a:p>
          <a:r>
            <a:rPr lang="en-US" sz="1800" b="1" noProof="0" dirty="0" smtClean="0">
              <a:solidFill>
                <a:schemeClr val="tx1"/>
              </a:solidFill>
              <a:latin typeface="Calibri Light" pitchFamily="34" charset="0"/>
            </a:rPr>
            <a:t>social costs (accidents, security)</a:t>
          </a:r>
          <a:endParaRPr lang="en-US" sz="1800" b="1" noProof="0" dirty="0">
            <a:solidFill>
              <a:schemeClr val="tx1"/>
            </a:solidFill>
            <a:latin typeface="Calibri Light" pitchFamily="34" charset="0"/>
          </a:endParaRPr>
        </a:p>
      </dgm:t>
    </dgm:pt>
    <dgm:pt modelId="{AA168669-81AD-4C89-9656-2AE84AA03182}" type="sibTrans" cxnId="{8FF7D1AF-020E-47CC-A529-104C05ABB80C}">
      <dgm:prSet/>
      <dgm:spPr/>
      <dgm:t>
        <a:bodyPr/>
        <a:lstStyle/>
        <a:p>
          <a:endParaRPr lang="es-CL" dirty="0"/>
        </a:p>
      </dgm:t>
    </dgm:pt>
    <dgm:pt modelId="{98CCD300-A9EE-4D02-8F7A-366D06F44412}" type="parTrans" cxnId="{8FF7D1AF-020E-47CC-A529-104C05ABB80C}">
      <dgm:prSet/>
      <dgm:spPr/>
      <dgm:t>
        <a:bodyPr/>
        <a:lstStyle/>
        <a:p>
          <a:endParaRPr lang="es-CL"/>
        </a:p>
      </dgm:t>
    </dgm:pt>
    <dgm:pt modelId="{60E4C1A2-2DA2-49B8-A28F-873D1E6B7F3E}">
      <dgm:prSet phldrT="[Texto]"/>
      <dgm:spPr>
        <a:solidFill>
          <a:srgbClr val="002060"/>
        </a:solidFill>
      </dgm:spPr>
      <dgm:t>
        <a:bodyPr/>
        <a:lstStyle/>
        <a:p>
          <a:r>
            <a:rPr lang="en-US" b="1" noProof="0" dirty="0" smtClean="0">
              <a:solidFill>
                <a:schemeClr val="bg1"/>
              </a:solidFill>
              <a:latin typeface="Calibri Light" pitchFamily="34" charset="0"/>
            </a:rPr>
            <a:t>infrastructure governance</a:t>
          </a:r>
          <a:endParaRPr lang="en-US" b="1" noProof="0" dirty="0">
            <a:solidFill>
              <a:schemeClr val="bg1"/>
            </a:solidFill>
            <a:latin typeface="Calibri Light" pitchFamily="34" charset="0"/>
          </a:endParaRPr>
        </a:p>
      </dgm:t>
    </dgm:pt>
    <dgm:pt modelId="{2F383CA7-7A82-4B65-95D9-EA11C96DBCA9}" type="parTrans" cxnId="{92BA220A-9818-498B-B72E-846E561529F4}">
      <dgm:prSet/>
      <dgm:spPr/>
      <dgm:t>
        <a:bodyPr/>
        <a:lstStyle/>
        <a:p>
          <a:endParaRPr lang="en-US"/>
        </a:p>
      </dgm:t>
    </dgm:pt>
    <dgm:pt modelId="{34C7F07B-D39D-4494-B0F0-0C2569EC3901}" type="sibTrans" cxnId="{92BA220A-9818-498B-B72E-846E561529F4}">
      <dgm:prSet/>
      <dgm:spPr/>
      <dgm:t>
        <a:bodyPr/>
        <a:lstStyle/>
        <a:p>
          <a:endParaRPr lang="en-US"/>
        </a:p>
      </dgm:t>
    </dgm:pt>
    <dgm:pt modelId="{902FCA85-37FA-4520-9BFD-7B66AE980C54}" type="pres">
      <dgm:prSet presAssocID="{F00316DE-99F2-420E-8579-BAFC937C916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7F792834-A897-4F2C-9FDC-174CABB6B555}" type="pres">
      <dgm:prSet presAssocID="{E72BDFEC-57C2-4186-B8EE-28C9D5744CA9}" presName="centerShape" presStyleLbl="node0" presStyleIdx="0" presStyleCnt="1" custScaleX="163139" custScaleY="153786"/>
      <dgm:spPr/>
      <dgm:t>
        <a:bodyPr/>
        <a:lstStyle/>
        <a:p>
          <a:endParaRPr lang="es-CL"/>
        </a:p>
      </dgm:t>
    </dgm:pt>
    <dgm:pt modelId="{B399D610-FD27-453E-9067-CF8F6751480E}" type="pres">
      <dgm:prSet presAssocID="{FC5F0276-50C3-4FC5-B6D0-170C05BB26AA}" presName="node" presStyleLbl="node1" presStyleIdx="0" presStyleCnt="8" custScaleX="11960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D4FEF73-6448-47C2-9A51-9B7A128821FE}" type="pres">
      <dgm:prSet presAssocID="{FC5F0276-50C3-4FC5-B6D0-170C05BB26AA}" presName="dummy" presStyleCnt="0"/>
      <dgm:spPr/>
      <dgm:t>
        <a:bodyPr/>
        <a:lstStyle/>
        <a:p>
          <a:endParaRPr lang="en-US"/>
        </a:p>
      </dgm:t>
    </dgm:pt>
    <dgm:pt modelId="{97D708F1-D177-42E7-85DD-B7D008C1DC3E}" type="pres">
      <dgm:prSet presAssocID="{D5686602-A2B4-4A84-8ADA-B71AC177446F}" presName="sibTrans" presStyleLbl="sibTrans2D1" presStyleIdx="0" presStyleCnt="8"/>
      <dgm:spPr/>
      <dgm:t>
        <a:bodyPr/>
        <a:lstStyle/>
        <a:p>
          <a:endParaRPr lang="es-CL"/>
        </a:p>
      </dgm:t>
    </dgm:pt>
    <dgm:pt modelId="{A82800D0-9CED-493C-9877-07D0EEA3307D}" type="pres">
      <dgm:prSet presAssocID="{22144C19-5CE6-4E27-8E07-6A631CB4BEB4}" presName="node" presStyleLbl="node1" presStyleIdx="1" presStyleCnt="8" custScaleX="14955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C597180-241B-4206-913B-A0E690F720B2}" type="pres">
      <dgm:prSet presAssocID="{22144C19-5CE6-4E27-8E07-6A631CB4BEB4}" presName="dummy" presStyleCnt="0"/>
      <dgm:spPr/>
    </dgm:pt>
    <dgm:pt modelId="{19465A58-9122-465F-9361-1FDA7A67358C}" type="pres">
      <dgm:prSet presAssocID="{C279004C-6532-45F0-8AC6-97F552037F16}" presName="sibTrans" presStyleLbl="sibTrans2D1" presStyleIdx="1" presStyleCnt="8"/>
      <dgm:spPr/>
      <dgm:t>
        <a:bodyPr/>
        <a:lstStyle/>
        <a:p>
          <a:endParaRPr lang="es-CL"/>
        </a:p>
      </dgm:t>
    </dgm:pt>
    <dgm:pt modelId="{6EDAAD67-624D-4D9C-BA1C-03B5275AE2C5}" type="pres">
      <dgm:prSet presAssocID="{3F670D92-A4F3-4AF6-B2B8-5ECF163F2A96}" presName="node" presStyleLbl="node1" presStyleIdx="2" presStyleCnt="8" custScaleX="16405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7A0245B-A16E-4F07-A68C-2120F11DDC43}" type="pres">
      <dgm:prSet presAssocID="{3F670D92-A4F3-4AF6-B2B8-5ECF163F2A96}" presName="dummy" presStyleCnt="0"/>
      <dgm:spPr/>
      <dgm:t>
        <a:bodyPr/>
        <a:lstStyle/>
        <a:p>
          <a:endParaRPr lang="en-US"/>
        </a:p>
      </dgm:t>
    </dgm:pt>
    <dgm:pt modelId="{F85A8A73-526F-4C4F-9702-B33A02911DA3}" type="pres">
      <dgm:prSet presAssocID="{7B909336-FB2A-46DB-8301-55A9A9B4077D}" presName="sibTrans" presStyleLbl="sibTrans2D1" presStyleIdx="2" presStyleCnt="8"/>
      <dgm:spPr/>
      <dgm:t>
        <a:bodyPr/>
        <a:lstStyle/>
        <a:p>
          <a:endParaRPr lang="es-CL"/>
        </a:p>
      </dgm:t>
    </dgm:pt>
    <dgm:pt modelId="{38D05E1A-D5EE-4F50-9DA3-B28005AF15DD}" type="pres">
      <dgm:prSet presAssocID="{9BFF9398-B12F-4BE7-98A3-EDAC415511E1}" presName="node" presStyleLbl="node1" presStyleIdx="3" presStyleCnt="8" custScaleX="166810" custRadScaleRad="103538" custRadScaleInc="60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6F19574-86D8-4F8B-A3FB-384F23E752DC}" type="pres">
      <dgm:prSet presAssocID="{9BFF9398-B12F-4BE7-98A3-EDAC415511E1}" presName="dummy" presStyleCnt="0"/>
      <dgm:spPr/>
      <dgm:t>
        <a:bodyPr/>
        <a:lstStyle/>
        <a:p>
          <a:endParaRPr lang="en-US"/>
        </a:p>
      </dgm:t>
    </dgm:pt>
    <dgm:pt modelId="{28848EBE-1CE9-4FCB-9A83-B035E8C6E8C1}" type="pres">
      <dgm:prSet presAssocID="{BD562B3F-4267-473A-84A2-57BDC5A0F595}" presName="sibTrans" presStyleLbl="sibTrans2D1" presStyleIdx="3" presStyleCnt="8"/>
      <dgm:spPr/>
      <dgm:t>
        <a:bodyPr/>
        <a:lstStyle/>
        <a:p>
          <a:endParaRPr lang="es-CL"/>
        </a:p>
      </dgm:t>
    </dgm:pt>
    <dgm:pt modelId="{5B284783-AA35-4807-94C1-62636374FA54}" type="pres">
      <dgm:prSet presAssocID="{D2F44BE0-0E73-4BC0-A43A-B52A976E4027}" presName="node" presStyleLbl="node1" presStyleIdx="4" presStyleCnt="8" custScaleX="15497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A8FAB4F-E38A-44A1-AED8-8C9D15FE41A4}" type="pres">
      <dgm:prSet presAssocID="{D2F44BE0-0E73-4BC0-A43A-B52A976E4027}" presName="dummy" presStyleCnt="0"/>
      <dgm:spPr/>
    </dgm:pt>
    <dgm:pt modelId="{0C4FE9A8-9782-4BAF-81EA-305686C4E123}" type="pres">
      <dgm:prSet presAssocID="{AA168669-81AD-4C89-9656-2AE84AA03182}" presName="sibTrans" presStyleLbl="sibTrans2D1" presStyleIdx="4" presStyleCnt="8"/>
      <dgm:spPr/>
      <dgm:t>
        <a:bodyPr/>
        <a:lstStyle/>
        <a:p>
          <a:endParaRPr lang="es-CL"/>
        </a:p>
      </dgm:t>
    </dgm:pt>
    <dgm:pt modelId="{E369DCD9-789E-4BB1-A626-3D4642B4335C}" type="pres">
      <dgm:prSet presAssocID="{97DC13ED-167C-4885-9348-23FD67956FAA}" presName="node" presStyleLbl="node1" presStyleIdx="5" presStyleCnt="8" custScaleX="15381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40E2A22-FC6B-43FC-8132-00FE5E0E7EAC}" type="pres">
      <dgm:prSet presAssocID="{97DC13ED-167C-4885-9348-23FD67956FAA}" presName="dummy" presStyleCnt="0"/>
      <dgm:spPr/>
    </dgm:pt>
    <dgm:pt modelId="{DCD02517-F8BC-4BD3-8841-F417ED0D9EE2}" type="pres">
      <dgm:prSet presAssocID="{1740AE43-2DE8-4EF4-9C5D-BDA1951320D0}" presName="sibTrans" presStyleLbl="sibTrans2D1" presStyleIdx="5" presStyleCnt="8"/>
      <dgm:spPr/>
      <dgm:t>
        <a:bodyPr/>
        <a:lstStyle/>
        <a:p>
          <a:endParaRPr lang="es-CL"/>
        </a:p>
      </dgm:t>
    </dgm:pt>
    <dgm:pt modelId="{42AE36CF-59FA-4562-8B83-391942BF7986}" type="pres">
      <dgm:prSet presAssocID="{9524541A-8CCF-47F3-A958-C3A7C96B52CE}" presName="node" presStyleLbl="node1" presStyleIdx="6" presStyleCnt="8" custScaleX="14137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C4C7C36-962A-436D-9DB5-34841A4CCCC2}" type="pres">
      <dgm:prSet presAssocID="{9524541A-8CCF-47F3-A958-C3A7C96B52CE}" presName="dummy" presStyleCnt="0"/>
      <dgm:spPr/>
    </dgm:pt>
    <dgm:pt modelId="{FCA47745-965A-42D3-9DBA-14D79C8BEC44}" type="pres">
      <dgm:prSet presAssocID="{F7950236-CBCD-4D1B-8FD5-51F9540B8F50}" presName="sibTrans" presStyleLbl="sibTrans2D1" presStyleIdx="6" presStyleCnt="8"/>
      <dgm:spPr/>
      <dgm:t>
        <a:bodyPr/>
        <a:lstStyle/>
        <a:p>
          <a:endParaRPr lang="es-CL"/>
        </a:p>
      </dgm:t>
    </dgm:pt>
    <dgm:pt modelId="{59E8729D-143E-4204-BD8B-B0A9D4008010}" type="pres">
      <dgm:prSet presAssocID="{60E4C1A2-2DA2-49B8-A28F-873D1E6B7F3E}" presName="node" presStyleLbl="node1" presStyleIdx="7" presStyleCnt="8" custScaleX="281643" custRadScaleRad="108387" custRadScaleInc="-562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61F605-6A33-4326-9676-FC99B389098C}" type="pres">
      <dgm:prSet presAssocID="{60E4C1A2-2DA2-49B8-A28F-873D1E6B7F3E}" presName="dummy" presStyleCnt="0"/>
      <dgm:spPr/>
    </dgm:pt>
    <dgm:pt modelId="{C3537F3B-DC5F-440C-BE71-A3B64CCBD2E8}" type="pres">
      <dgm:prSet presAssocID="{34C7F07B-D39D-4494-B0F0-0C2569EC3901}" presName="sibTrans" presStyleLbl="sibTrans2D1" presStyleIdx="7" presStyleCnt="8"/>
      <dgm:spPr/>
      <dgm:t>
        <a:bodyPr/>
        <a:lstStyle/>
        <a:p>
          <a:endParaRPr lang="en-US"/>
        </a:p>
      </dgm:t>
    </dgm:pt>
  </dgm:ptLst>
  <dgm:cxnLst>
    <dgm:cxn modelId="{0E32D732-7745-468A-AA6D-3A8937EA98E7}" type="presOf" srcId="{7B909336-FB2A-46DB-8301-55A9A9B4077D}" destId="{F85A8A73-526F-4C4F-9702-B33A02911DA3}" srcOrd="0" destOrd="0" presId="urn:microsoft.com/office/officeart/2005/8/layout/radial6"/>
    <dgm:cxn modelId="{561905E1-DE01-4B5D-BF9A-69E6D33F470E}" type="presOf" srcId="{97DC13ED-167C-4885-9348-23FD67956FAA}" destId="{E369DCD9-789E-4BB1-A626-3D4642B4335C}" srcOrd="0" destOrd="0" presId="urn:microsoft.com/office/officeart/2005/8/layout/radial6"/>
    <dgm:cxn modelId="{8FF7D1AF-020E-47CC-A529-104C05ABB80C}" srcId="{E72BDFEC-57C2-4186-B8EE-28C9D5744CA9}" destId="{D2F44BE0-0E73-4BC0-A43A-B52A976E4027}" srcOrd="4" destOrd="0" parTransId="{98CCD300-A9EE-4D02-8F7A-366D06F44412}" sibTransId="{AA168669-81AD-4C89-9656-2AE84AA03182}"/>
    <dgm:cxn modelId="{5356C6E1-F1A7-4BC0-8D45-B625C891F31B}" type="presOf" srcId="{1740AE43-2DE8-4EF4-9C5D-BDA1951320D0}" destId="{DCD02517-F8BC-4BD3-8841-F417ED0D9EE2}" srcOrd="0" destOrd="0" presId="urn:microsoft.com/office/officeart/2005/8/layout/radial6"/>
    <dgm:cxn modelId="{19E68EAE-332F-47F6-8072-C4918BC2A5B3}" type="presOf" srcId="{D2F44BE0-0E73-4BC0-A43A-B52A976E4027}" destId="{5B284783-AA35-4807-94C1-62636374FA54}" srcOrd="0" destOrd="0" presId="urn:microsoft.com/office/officeart/2005/8/layout/radial6"/>
    <dgm:cxn modelId="{25B38526-847B-4EFD-9D4D-7818ECCD58A5}" type="presOf" srcId="{BD562B3F-4267-473A-84A2-57BDC5A0F595}" destId="{28848EBE-1CE9-4FCB-9A83-B035E8C6E8C1}" srcOrd="0" destOrd="0" presId="urn:microsoft.com/office/officeart/2005/8/layout/radial6"/>
    <dgm:cxn modelId="{CF76A0BE-8055-4B11-835A-5C2D46600B41}" srcId="{E72BDFEC-57C2-4186-B8EE-28C9D5744CA9}" destId="{9524541A-8CCF-47F3-A958-C3A7C96B52CE}" srcOrd="6" destOrd="0" parTransId="{6A3E5BDA-D221-412F-86DC-6E0B70E776EA}" sibTransId="{F7950236-CBCD-4D1B-8FD5-51F9540B8F50}"/>
    <dgm:cxn modelId="{A473303F-BCB5-422F-9F69-06415218A47B}" type="presOf" srcId="{E72BDFEC-57C2-4186-B8EE-28C9D5744CA9}" destId="{7F792834-A897-4F2C-9FDC-174CABB6B555}" srcOrd="0" destOrd="0" presId="urn:microsoft.com/office/officeart/2005/8/layout/radial6"/>
    <dgm:cxn modelId="{BBF1DA22-89A6-4E58-8405-78BEABBFFF7D}" srcId="{F00316DE-99F2-420E-8579-BAFC937C9161}" destId="{E72BDFEC-57C2-4186-B8EE-28C9D5744CA9}" srcOrd="0" destOrd="0" parTransId="{F3DB823A-A4E7-4C86-B8BF-73633F5BA8BF}" sibTransId="{0FB2E027-93B3-4991-A42C-0EE381690110}"/>
    <dgm:cxn modelId="{92BA220A-9818-498B-B72E-846E561529F4}" srcId="{E72BDFEC-57C2-4186-B8EE-28C9D5744CA9}" destId="{60E4C1A2-2DA2-49B8-A28F-873D1E6B7F3E}" srcOrd="7" destOrd="0" parTransId="{2F383CA7-7A82-4B65-95D9-EA11C96DBCA9}" sibTransId="{34C7F07B-D39D-4494-B0F0-0C2569EC3901}"/>
    <dgm:cxn modelId="{D4A2F070-3A8A-4101-871B-882164F61B98}" type="presOf" srcId="{C279004C-6532-45F0-8AC6-97F552037F16}" destId="{19465A58-9122-465F-9361-1FDA7A67358C}" srcOrd="0" destOrd="0" presId="urn:microsoft.com/office/officeart/2005/8/layout/radial6"/>
    <dgm:cxn modelId="{05A5E840-AC68-4EE1-8F7E-90C5BF584EB2}" type="presOf" srcId="{FC5F0276-50C3-4FC5-B6D0-170C05BB26AA}" destId="{B399D610-FD27-453E-9067-CF8F6751480E}" srcOrd="0" destOrd="0" presId="urn:microsoft.com/office/officeart/2005/8/layout/radial6"/>
    <dgm:cxn modelId="{53D94C0D-9ACF-4F97-98F5-E5FA29257F66}" srcId="{E72BDFEC-57C2-4186-B8EE-28C9D5744CA9}" destId="{FC5F0276-50C3-4FC5-B6D0-170C05BB26AA}" srcOrd="0" destOrd="0" parTransId="{FA38C66C-EC0C-4832-9C13-A193FFEB3FFB}" sibTransId="{D5686602-A2B4-4A84-8ADA-B71AC177446F}"/>
    <dgm:cxn modelId="{74B01587-CD1C-4949-AE64-C480B0B16CEC}" type="presOf" srcId="{3F670D92-A4F3-4AF6-B2B8-5ECF163F2A96}" destId="{6EDAAD67-624D-4D9C-BA1C-03B5275AE2C5}" srcOrd="0" destOrd="0" presId="urn:microsoft.com/office/officeart/2005/8/layout/radial6"/>
    <dgm:cxn modelId="{D135E177-46CB-489F-87AF-9FD1A40EED11}" srcId="{E72BDFEC-57C2-4186-B8EE-28C9D5744CA9}" destId="{3F670D92-A4F3-4AF6-B2B8-5ECF163F2A96}" srcOrd="2" destOrd="0" parTransId="{D7C06703-4B38-4955-B9A3-5B245D741828}" sibTransId="{7B909336-FB2A-46DB-8301-55A9A9B4077D}"/>
    <dgm:cxn modelId="{79031901-31A9-4D6B-A2AD-0CF6825B31F4}" type="presOf" srcId="{9524541A-8CCF-47F3-A958-C3A7C96B52CE}" destId="{42AE36CF-59FA-4562-8B83-391942BF7986}" srcOrd="0" destOrd="0" presId="urn:microsoft.com/office/officeart/2005/8/layout/radial6"/>
    <dgm:cxn modelId="{98DB58AE-FFCF-46B8-BADB-7CC6C3571542}" type="presOf" srcId="{60E4C1A2-2DA2-49B8-A28F-873D1E6B7F3E}" destId="{59E8729D-143E-4204-BD8B-B0A9D4008010}" srcOrd="0" destOrd="0" presId="urn:microsoft.com/office/officeart/2005/8/layout/radial6"/>
    <dgm:cxn modelId="{74CDF18B-90A1-4611-BF3E-00B1BADF7247}" type="presOf" srcId="{9BFF9398-B12F-4BE7-98A3-EDAC415511E1}" destId="{38D05E1A-D5EE-4F50-9DA3-B28005AF15DD}" srcOrd="0" destOrd="0" presId="urn:microsoft.com/office/officeart/2005/8/layout/radial6"/>
    <dgm:cxn modelId="{D45928EB-B6CE-470F-9527-AEC7F8B838B2}" type="presOf" srcId="{D5686602-A2B4-4A84-8ADA-B71AC177446F}" destId="{97D708F1-D177-42E7-85DD-B7D008C1DC3E}" srcOrd="0" destOrd="0" presId="urn:microsoft.com/office/officeart/2005/8/layout/radial6"/>
    <dgm:cxn modelId="{B6AAA8C0-9FFA-4EEC-8194-8DEC5E3D6A01}" srcId="{E72BDFEC-57C2-4186-B8EE-28C9D5744CA9}" destId="{9BFF9398-B12F-4BE7-98A3-EDAC415511E1}" srcOrd="3" destOrd="0" parTransId="{6C9D0790-139B-4060-8CA4-D5E1761D3810}" sibTransId="{BD562B3F-4267-473A-84A2-57BDC5A0F595}"/>
    <dgm:cxn modelId="{71E95FA7-EA11-4617-A1EC-46C14ADF40D9}" type="presOf" srcId="{34C7F07B-D39D-4494-B0F0-0C2569EC3901}" destId="{C3537F3B-DC5F-440C-BE71-A3B64CCBD2E8}" srcOrd="0" destOrd="0" presId="urn:microsoft.com/office/officeart/2005/8/layout/radial6"/>
    <dgm:cxn modelId="{95C8F3B5-64D8-4CFE-BF9D-95E498CEDA7F}" type="presOf" srcId="{F00316DE-99F2-420E-8579-BAFC937C9161}" destId="{902FCA85-37FA-4520-9BFD-7B66AE980C54}" srcOrd="0" destOrd="0" presId="urn:microsoft.com/office/officeart/2005/8/layout/radial6"/>
    <dgm:cxn modelId="{6E06F869-5D89-45F1-938E-DB98FB5BFCC9}" type="presOf" srcId="{F7950236-CBCD-4D1B-8FD5-51F9540B8F50}" destId="{FCA47745-965A-42D3-9DBA-14D79C8BEC44}" srcOrd="0" destOrd="0" presId="urn:microsoft.com/office/officeart/2005/8/layout/radial6"/>
    <dgm:cxn modelId="{B32DD250-41D3-46B6-A1F7-9B0FD2289C1D}" srcId="{E72BDFEC-57C2-4186-B8EE-28C9D5744CA9}" destId="{22144C19-5CE6-4E27-8E07-6A631CB4BEB4}" srcOrd="1" destOrd="0" parTransId="{82821DE7-DDF3-405B-AFB0-58E686A4F12C}" sibTransId="{C279004C-6532-45F0-8AC6-97F552037F16}"/>
    <dgm:cxn modelId="{40F8654A-9182-4088-8671-695A69A7782B}" srcId="{E72BDFEC-57C2-4186-B8EE-28C9D5744CA9}" destId="{97DC13ED-167C-4885-9348-23FD67956FAA}" srcOrd="5" destOrd="0" parTransId="{FD2C1A85-9CAE-435C-B5EE-463133825ED8}" sibTransId="{1740AE43-2DE8-4EF4-9C5D-BDA1951320D0}"/>
    <dgm:cxn modelId="{ACF1D053-20FF-41BD-A30F-017A5783D7D1}" type="presOf" srcId="{AA168669-81AD-4C89-9656-2AE84AA03182}" destId="{0C4FE9A8-9782-4BAF-81EA-305686C4E123}" srcOrd="0" destOrd="0" presId="urn:microsoft.com/office/officeart/2005/8/layout/radial6"/>
    <dgm:cxn modelId="{78D4D847-CAE3-4253-B2B5-ABAE6B8A2477}" type="presOf" srcId="{22144C19-5CE6-4E27-8E07-6A631CB4BEB4}" destId="{A82800D0-9CED-493C-9877-07D0EEA3307D}" srcOrd="0" destOrd="0" presId="urn:microsoft.com/office/officeart/2005/8/layout/radial6"/>
    <dgm:cxn modelId="{C5DCB66A-558F-4B08-BE86-27160452C2E7}" type="presParOf" srcId="{902FCA85-37FA-4520-9BFD-7B66AE980C54}" destId="{7F792834-A897-4F2C-9FDC-174CABB6B555}" srcOrd="0" destOrd="0" presId="urn:microsoft.com/office/officeart/2005/8/layout/radial6"/>
    <dgm:cxn modelId="{F1D7D1D5-B7CF-4E93-93DB-EF7CBE04B9CA}" type="presParOf" srcId="{902FCA85-37FA-4520-9BFD-7B66AE980C54}" destId="{B399D610-FD27-453E-9067-CF8F6751480E}" srcOrd="1" destOrd="0" presId="urn:microsoft.com/office/officeart/2005/8/layout/radial6"/>
    <dgm:cxn modelId="{7F2679FB-A917-4E97-A0D4-FCCE00C67932}" type="presParOf" srcId="{902FCA85-37FA-4520-9BFD-7B66AE980C54}" destId="{2D4FEF73-6448-47C2-9A51-9B7A128821FE}" srcOrd="2" destOrd="0" presId="urn:microsoft.com/office/officeart/2005/8/layout/radial6"/>
    <dgm:cxn modelId="{103EF14F-8C4D-423B-A947-F8E0D08D7D4A}" type="presParOf" srcId="{902FCA85-37FA-4520-9BFD-7B66AE980C54}" destId="{97D708F1-D177-42E7-85DD-B7D008C1DC3E}" srcOrd="3" destOrd="0" presId="urn:microsoft.com/office/officeart/2005/8/layout/radial6"/>
    <dgm:cxn modelId="{254048A4-1542-4362-B343-A786728A2EE3}" type="presParOf" srcId="{902FCA85-37FA-4520-9BFD-7B66AE980C54}" destId="{A82800D0-9CED-493C-9877-07D0EEA3307D}" srcOrd="4" destOrd="0" presId="urn:microsoft.com/office/officeart/2005/8/layout/radial6"/>
    <dgm:cxn modelId="{C8E4E6A2-E1A9-4A43-AD46-A0CD34823A5B}" type="presParOf" srcId="{902FCA85-37FA-4520-9BFD-7B66AE980C54}" destId="{EC597180-241B-4206-913B-A0E690F720B2}" srcOrd="5" destOrd="0" presId="urn:microsoft.com/office/officeart/2005/8/layout/radial6"/>
    <dgm:cxn modelId="{5BADBE62-E62D-4EBB-AD1E-9E377EAE1957}" type="presParOf" srcId="{902FCA85-37FA-4520-9BFD-7B66AE980C54}" destId="{19465A58-9122-465F-9361-1FDA7A67358C}" srcOrd="6" destOrd="0" presId="urn:microsoft.com/office/officeart/2005/8/layout/radial6"/>
    <dgm:cxn modelId="{CA71AD55-347A-4929-BEF5-84F70AF48A15}" type="presParOf" srcId="{902FCA85-37FA-4520-9BFD-7B66AE980C54}" destId="{6EDAAD67-624D-4D9C-BA1C-03B5275AE2C5}" srcOrd="7" destOrd="0" presId="urn:microsoft.com/office/officeart/2005/8/layout/radial6"/>
    <dgm:cxn modelId="{0FD92810-B58D-477E-BD56-90F796F22DE2}" type="presParOf" srcId="{902FCA85-37FA-4520-9BFD-7B66AE980C54}" destId="{F7A0245B-A16E-4F07-A68C-2120F11DDC43}" srcOrd="8" destOrd="0" presId="urn:microsoft.com/office/officeart/2005/8/layout/radial6"/>
    <dgm:cxn modelId="{B570FE7A-A9DA-41ED-A4FA-DE131BF33B4B}" type="presParOf" srcId="{902FCA85-37FA-4520-9BFD-7B66AE980C54}" destId="{F85A8A73-526F-4C4F-9702-B33A02911DA3}" srcOrd="9" destOrd="0" presId="urn:microsoft.com/office/officeart/2005/8/layout/radial6"/>
    <dgm:cxn modelId="{149135C6-E322-4E3C-9AC3-A79CA9D5D0EE}" type="presParOf" srcId="{902FCA85-37FA-4520-9BFD-7B66AE980C54}" destId="{38D05E1A-D5EE-4F50-9DA3-B28005AF15DD}" srcOrd="10" destOrd="0" presId="urn:microsoft.com/office/officeart/2005/8/layout/radial6"/>
    <dgm:cxn modelId="{1679127D-B753-415E-8C76-00511561036B}" type="presParOf" srcId="{902FCA85-37FA-4520-9BFD-7B66AE980C54}" destId="{06F19574-86D8-4F8B-A3FB-384F23E752DC}" srcOrd="11" destOrd="0" presId="urn:microsoft.com/office/officeart/2005/8/layout/radial6"/>
    <dgm:cxn modelId="{B70651BE-D228-427C-9160-AC8C7CE8016E}" type="presParOf" srcId="{902FCA85-37FA-4520-9BFD-7B66AE980C54}" destId="{28848EBE-1CE9-4FCB-9A83-B035E8C6E8C1}" srcOrd="12" destOrd="0" presId="urn:microsoft.com/office/officeart/2005/8/layout/radial6"/>
    <dgm:cxn modelId="{B8244CD7-DA81-47C3-96C2-D86BD58ACBDA}" type="presParOf" srcId="{902FCA85-37FA-4520-9BFD-7B66AE980C54}" destId="{5B284783-AA35-4807-94C1-62636374FA54}" srcOrd="13" destOrd="0" presId="urn:microsoft.com/office/officeart/2005/8/layout/radial6"/>
    <dgm:cxn modelId="{F5A183EF-B901-4E35-ABE3-91A041F22F8D}" type="presParOf" srcId="{902FCA85-37FA-4520-9BFD-7B66AE980C54}" destId="{FA8FAB4F-E38A-44A1-AED8-8C9D15FE41A4}" srcOrd="14" destOrd="0" presId="urn:microsoft.com/office/officeart/2005/8/layout/radial6"/>
    <dgm:cxn modelId="{969882FB-6DBB-4DA2-B8CD-04F3007F8519}" type="presParOf" srcId="{902FCA85-37FA-4520-9BFD-7B66AE980C54}" destId="{0C4FE9A8-9782-4BAF-81EA-305686C4E123}" srcOrd="15" destOrd="0" presId="urn:microsoft.com/office/officeart/2005/8/layout/radial6"/>
    <dgm:cxn modelId="{5BAB748E-3671-4F92-B6ED-906BE056C4B1}" type="presParOf" srcId="{902FCA85-37FA-4520-9BFD-7B66AE980C54}" destId="{E369DCD9-789E-4BB1-A626-3D4642B4335C}" srcOrd="16" destOrd="0" presId="urn:microsoft.com/office/officeart/2005/8/layout/radial6"/>
    <dgm:cxn modelId="{6418C581-9CD7-416C-BC9C-F4AD8FBF2F7D}" type="presParOf" srcId="{902FCA85-37FA-4520-9BFD-7B66AE980C54}" destId="{B40E2A22-FC6B-43FC-8132-00FE5E0E7EAC}" srcOrd="17" destOrd="0" presId="urn:microsoft.com/office/officeart/2005/8/layout/radial6"/>
    <dgm:cxn modelId="{B2305D70-9B1D-43F1-8D78-72A6E35D8755}" type="presParOf" srcId="{902FCA85-37FA-4520-9BFD-7B66AE980C54}" destId="{DCD02517-F8BC-4BD3-8841-F417ED0D9EE2}" srcOrd="18" destOrd="0" presId="urn:microsoft.com/office/officeart/2005/8/layout/radial6"/>
    <dgm:cxn modelId="{159A6FF7-945D-4C95-8673-6281DDAECE8F}" type="presParOf" srcId="{902FCA85-37FA-4520-9BFD-7B66AE980C54}" destId="{42AE36CF-59FA-4562-8B83-391942BF7986}" srcOrd="19" destOrd="0" presId="urn:microsoft.com/office/officeart/2005/8/layout/radial6"/>
    <dgm:cxn modelId="{BB5F8E41-7DE4-4947-BB71-5C895BC0BFDA}" type="presParOf" srcId="{902FCA85-37FA-4520-9BFD-7B66AE980C54}" destId="{EC4C7C36-962A-436D-9DB5-34841A4CCCC2}" srcOrd="20" destOrd="0" presId="urn:microsoft.com/office/officeart/2005/8/layout/radial6"/>
    <dgm:cxn modelId="{E834A9B6-05E0-4350-8660-EE7A543F1EA7}" type="presParOf" srcId="{902FCA85-37FA-4520-9BFD-7B66AE980C54}" destId="{FCA47745-965A-42D3-9DBA-14D79C8BEC44}" srcOrd="21" destOrd="0" presId="urn:microsoft.com/office/officeart/2005/8/layout/radial6"/>
    <dgm:cxn modelId="{5662DE81-83CF-4CFA-B3A2-B8DB449DC7D2}" type="presParOf" srcId="{902FCA85-37FA-4520-9BFD-7B66AE980C54}" destId="{59E8729D-143E-4204-BD8B-B0A9D4008010}" srcOrd="22" destOrd="0" presId="urn:microsoft.com/office/officeart/2005/8/layout/radial6"/>
    <dgm:cxn modelId="{D8540347-E139-4096-93BC-3B56FE8C8A64}" type="presParOf" srcId="{902FCA85-37FA-4520-9BFD-7B66AE980C54}" destId="{D961F605-6A33-4326-9676-FC99B389098C}" srcOrd="23" destOrd="0" presId="urn:microsoft.com/office/officeart/2005/8/layout/radial6"/>
    <dgm:cxn modelId="{37AE355E-ACA0-467E-90C5-D60D100271A0}" type="presParOf" srcId="{902FCA85-37FA-4520-9BFD-7B66AE980C54}" destId="{C3537F3B-DC5F-440C-BE71-A3B64CCBD2E8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9504FA-3351-4B79-9FCD-AE38B769719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C23DD81B-F38A-4E3E-9AFA-8EBB54DC6339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3200" b="1" baseline="0" dirty="0" smtClean="0">
              <a:solidFill>
                <a:schemeClr val="bg1">
                  <a:lumMod val="95000"/>
                </a:schemeClr>
              </a:solidFill>
              <a:latin typeface="Calibri"/>
            </a:rPr>
            <a:t>Physical restraint </a:t>
          </a:r>
          <a:r>
            <a:rPr lang="en-US" sz="3200" b="1" baseline="0" dirty="0" smtClean="0">
              <a:solidFill>
                <a:schemeClr val="bg1">
                  <a:lumMod val="95000"/>
                </a:schemeClr>
              </a:solidFill>
              <a:latin typeface="Calibri"/>
              <a:cs typeface="Calibri"/>
            </a:rPr>
            <a:t>&amp; shortage =&gt; investments and funding</a:t>
          </a:r>
          <a:endParaRPr lang="en-GB" sz="3200" baseline="0" dirty="0" smtClean="0">
            <a:solidFill>
              <a:schemeClr val="bg1">
                <a:lumMod val="95000"/>
              </a:schemeClr>
            </a:solidFill>
            <a:latin typeface="Calibri"/>
            <a:cs typeface="Calibri"/>
          </a:endParaRPr>
        </a:p>
      </dgm:t>
    </dgm:pt>
    <dgm:pt modelId="{90993143-12E0-4E8D-B831-E25D08AFB6B1}" type="parTrans" cxnId="{62DB4A33-02FC-4E96-A03E-CC0C831517B7}">
      <dgm:prSet/>
      <dgm:spPr/>
      <dgm:t>
        <a:bodyPr/>
        <a:lstStyle/>
        <a:p>
          <a:endParaRPr lang="es-AR" sz="3200"/>
        </a:p>
      </dgm:t>
    </dgm:pt>
    <dgm:pt modelId="{C3D7532A-3DB1-4A80-AD2B-9D9B009693F0}" type="sibTrans" cxnId="{62DB4A33-02FC-4E96-A03E-CC0C831517B7}">
      <dgm:prSet/>
      <dgm:spPr/>
      <dgm:t>
        <a:bodyPr/>
        <a:lstStyle/>
        <a:p>
          <a:endParaRPr lang="es-AR" sz="3200"/>
        </a:p>
      </dgm:t>
    </dgm:pt>
    <dgm:pt modelId="{C8A16CCD-1526-440A-A182-235F4D0A1842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3200" b="1" baseline="0" dirty="0" smtClean="0">
              <a:solidFill>
                <a:schemeClr val="bg1">
                  <a:lumMod val="95000"/>
                </a:schemeClr>
              </a:solidFill>
              <a:latin typeface="Calibri"/>
            </a:rPr>
            <a:t>High dispersion and multiplicity of views in public &amp; private action</a:t>
          </a:r>
          <a:endParaRPr lang="en-GB" sz="3200" b="1" baseline="0" dirty="0" smtClean="0">
            <a:solidFill>
              <a:schemeClr val="bg1">
                <a:lumMod val="95000"/>
              </a:schemeClr>
            </a:solidFill>
            <a:latin typeface="Calibri"/>
            <a:cs typeface="Calibri"/>
          </a:endParaRPr>
        </a:p>
      </dgm:t>
    </dgm:pt>
    <dgm:pt modelId="{0DE224D1-1278-4E52-9457-6FA168BFE34F}" type="parTrans" cxnId="{98B7D805-2A57-49AF-AB9B-188E5B44A8C5}">
      <dgm:prSet/>
      <dgm:spPr/>
      <dgm:t>
        <a:bodyPr/>
        <a:lstStyle/>
        <a:p>
          <a:endParaRPr lang="es-AR" sz="3200"/>
        </a:p>
      </dgm:t>
    </dgm:pt>
    <dgm:pt modelId="{EA12F8CE-7149-4C36-927B-23A80AADD33F}" type="sibTrans" cxnId="{98B7D805-2A57-49AF-AB9B-188E5B44A8C5}">
      <dgm:prSet/>
      <dgm:spPr/>
      <dgm:t>
        <a:bodyPr/>
        <a:lstStyle/>
        <a:p>
          <a:endParaRPr lang="es-AR" sz="3200"/>
        </a:p>
      </dgm:t>
    </dgm:pt>
    <dgm:pt modelId="{5A4D0F58-4FD1-4F79-BB52-9268F7D3F749}">
      <dgm:prSet custT="1"/>
      <dgm:spPr>
        <a:solidFill>
          <a:srgbClr val="002060"/>
        </a:solidFill>
      </dgm:spPr>
      <dgm:t>
        <a:bodyPr/>
        <a:lstStyle/>
        <a:p>
          <a:r>
            <a:rPr lang="en-US" sz="3200" b="1" baseline="0" dirty="0" smtClean="0">
              <a:solidFill>
                <a:schemeClr val="bg1">
                  <a:lumMod val="95000"/>
                </a:schemeClr>
              </a:solidFill>
              <a:latin typeface="Calibri"/>
            </a:rPr>
            <a:t>Failures and regulatory / institutional barriers</a:t>
          </a:r>
          <a:endParaRPr lang="en-GB" sz="3200" b="1" baseline="0" dirty="0" smtClean="0">
            <a:solidFill>
              <a:schemeClr val="bg1">
                <a:lumMod val="95000"/>
              </a:schemeClr>
            </a:solidFill>
            <a:latin typeface="Calibri"/>
            <a:cs typeface="Calibri"/>
          </a:endParaRPr>
        </a:p>
      </dgm:t>
    </dgm:pt>
    <dgm:pt modelId="{84FAFB71-C4BE-4F6C-B285-7D222985AA4C}" type="parTrans" cxnId="{EE72844F-0D9D-4229-B67C-AF96A99BB657}">
      <dgm:prSet/>
      <dgm:spPr/>
      <dgm:t>
        <a:bodyPr/>
        <a:lstStyle/>
        <a:p>
          <a:endParaRPr lang="es-AR" sz="3200"/>
        </a:p>
      </dgm:t>
    </dgm:pt>
    <dgm:pt modelId="{9C940089-7846-44C5-8AFF-2DBA2190D649}" type="sibTrans" cxnId="{EE72844F-0D9D-4229-B67C-AF96A99BB657}">
      <dgm:prSet/>
      <dgm:spPr/>
      <dgm:t>
        <a:bodyPr/>
        <a:lstStyle/>
        <a:p>
          <a:endParaRPr lang="es-AR" sz="3200"/>
        </a:p>
      </dgm:t>
    </dgm:pt>
    <dgm:pt modelId="{E7C765FA-2C6E-4210-920F-3E7CC752C389}">
      <dgm:prSet custT="1"/>
      <dgm:spPr>
        <a:solidFill>
          <a:srgbClr val="002060"/>
        </a:solidFill>
      </dgm:spPr>
      <dgm:t>
        <a:bodyPr/>
        <a:lstStyle/>
        <a:p>
          <a:r>
            <a:rPr lang="en-US" sz="3200" b="1" baseline="0" dirty="0" smtClean="0">
              <a:solidFill>
                <a:schemeClr val="bg1">
                  <a:lumMod val="95000"/>
                </a:schemeClr>
              </a:solidFill>
              <a:latin typeface="Calibri"/>
            </a:rPr>
            <a:t>Weakness or absence of sustainability criteria</a:t>
          </a:r>
          <a:endParaRPr lang="es-AR" sz="3200" baseline="0" dirty="0">
            <a:solidFill>
              <a:schemeClr val="bg1">
                <a:lumMod val="95000"/>
              </a:schemeClr>
            </a:solidFill>
          </a:endParaRPr>
        </a:p>
      </dgm:t>
    </dgm:pt>
    <dgm:pt modelId="{5B5F24C7-CCB3-4168-AB12-6B713335AA6A}" type="parTrans" cxnId="{7ED123CE-4480-4AD5-A625-B3E9D6C00AE7}">
      <dgm:prSet/>
      <dgm:spPr/>
      <dgm:t>
        <a:bodyPr/>
        <a:lstStyle/>
        <a:p>
          <a:endParaRPr lang="es-AR" sz="3200"/>
        </a:p>
      </dgm:t>
    </dgm:pt>
    <dgm:pt modelId="{53EA84B7-3874-4F22-A90F-E3591DB12EE4}" type="sibTrans" cxnId="{7ED123CE-4480-4AD5-A625-B3E9D6C00AE7}">
      <dgm:prSet/>
      <dgm:spPr/>
      <dgm:t>
        <a:bodyPr/>
        <a:lstStyle/>
        <a:p>
          <a:endParaRPr lang="es-AR" sz="3200"/>
        </a:p>
      </dgm:t>
    </dgm:pt>
    <dgm:pt modelId="{3F3E18E3-99E5-443C-A71A-3A06AC3F98C0}" type="pres">
      <dgm:prSet presAssocID="{DF9504FA-3351-4B79-9FCD-AE38B769719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DF5145E3-09DA-44F9-83E6-84B00D5E4DEA}" type="pres">
      <dgm:prSet presAssocID="{C23DD81B-F38A-4E3E-9AFA-8EBB54DC6339}" presName="parentText" presStyleLbl="node1" presStyleIdx="0" presStyleCnt="4" custScaleY="102501" custLinFactNeighborX="859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C1EE2EAE-7C56-48C2-B8D7-AA0E9858D7D1}" type="pres">
      <dgm:prSet presAssocID="{C3D7532A-3DB1-4A80-AD2B-9D9B009693F0}" presName="spacer" presStyleCnt="0"/>
      <dgm:spPr/>
    </dgm:pt>
    <dgm:pt modelId="{7EB9C484-0CD8-4AE7-B4EA-E782FDAFF5AB}" type="pres">
      <dgm:prSet presAssocID="{C8A16CCD-1526-440A-A182-235F4D0A1842}" presName="parentText" presStyleLbl="node1" presStyleIdx="1" presStyleCnt="4" custScaleY="100429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BCB509A8-46C8-40AB-A7E0-98ED2AB96146}" type="pres">
      <dgm:prSet presAssocID="{EA12F8CE-7149-4C36-927B-23A80AADD33F}" presName="spacer" presStyleCnt="0"/>
      <dgm:spPr/>
    </dgm:pt>
    <dgm:pt modelId="{1C7CA975-3DEF-47EA-A3DC-3D2087D01233}" type="pres">
      <dgm:prSet presAssocID="{5A4D0F58-4FD1-4F79-BB52-9268F7D3F749}" presName="parentText" presStyleLbl="node1" presStyleIdx="2" presStyleCnt="4" custScaleY="105491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F044BD6F-C838-4F4B-BAE3-90DB1A00D31D}" type="pres">
      <dgm:prSet presAssocID="{9C940089-7846-44C5-8AFF-2DBA2190D649}" presName="spacer" presStyleCnt="0"/>
      <dgm:spPr/>
    </dgm:pt>
    <dgm:pt modelId="{E466FF3E-776D-4453-AF85-0C78BE3044BF}" type="pres">
      <dgm:prSet presAssocID="{E7C765FA-2C6E-4210-920F-3E7CC752C389}" presName="parentText" presStyleLbl="node1" presStyleIdx="3" presStyleCnt="4" custScaleY="89531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EE3C4406-5459-4B4F-A135-7FC517EB58E7}" type="presOf" srcId="{5A4D0F58-4FD1-4F79-BB52-9268F7D3F749}" destId="{1C7CA975-3DEF-47EA-A3DC-3D2087D01233}" srcOrd="0" destOrd="0" presId="urn:microsoft.com/office/officeart/2005/8/layout/vList2"/>
    <dgm:cxn modelId="{36854D55-A88A-490E-8B81-86A3497D3A87}" type="presOf" srcId="{C23DD81B-F38A-4E3E-9AFA-8EBB54DC6339}" destId="{DF5145E3-09DA-44F9-83E6-84B00D5E4DEA}" srcOrd="0" destOrd="0" presId="urn:microsoft.com/office/officeart/2005/8/layout/vList2"/>
    <dgm:cxn modelId="{7ED123CE-4480-4AD5-A625-B3E9D6C00AE7}" srcId="{DF9504FA-3351-4B79-9FCD-AE38B7697198}" destId="{E7C765FA-2C6E-4210-920F-3E7CC752C389}" srcOrd="3" destOrd="0" parTransId="{5B5F24C7-CCB3-4168-AB12-6B713335AA6A}" sibTransId="{53EA84B7-3874-4F22-A90F-E3591DB12EE4}"/>
    <dgm:cxn modelId="{98B7D805-2A57-49AF-AB9B-188E5B44A8C5}" srcId="{DF9504FA-3351-4B79-9FCD-AE38B7697198}" destId="{C8A16CCD-1526-440A-A182-235F4D0A1842}" srcOrd="1" destOrd="0" parTransId="{0DE224D1-1278-4E52-9457-6FA168BFE34F}" sibTransId="{EA12F8CE-7149-4C36-927B-23A80AADD33F}"/>
    <dgm:cxn modelId="{2B95F723-155C-4D80-85CD-076E942161B9}" type="presOf" srcId="{E7C765FA-2C6E-4210-920F-3E7CC752C389}" destId="{E466FF3E-776D-4453-AF85-0C78BE3044BF}" srcOrd="0" destOrd="0" presId="urn:microsoft.com/office/officeart/2005/8/layout/vList2"/>
    <dgm:cxn modelId="{62DB4A33-02FC-4E96-A03E-CC0C831517B7}" srcId="{DF9504FA-3351-4B79-9FCD-AE38B7697198}" destId="{C23DD81B-F38A-4E3E-9AFA-8EBB54DC6339}" srcOrd="0" destOrd="0" parTransId="{90993143-12E0-4E8D-B831-E25D08AFB6B1}" sibTransId="{C3D7532A-3DB1-4A80-AD2B-9D9B009693F0}"/>
    <dgm:cxn modelId="{EE72844F-0D9D-4229-B67C-AF96A99BB657}" srcId="{DF9504FA-3351-4B79-9FCD-AE38B7697198}" destId="{5A4D0F58-4FD1-4F79-BB52-9268F7D3F749}" srcOrd="2" destOrd="0" parTransId="{84FAFB71-C4BE-4F6C-B285-7D222985AA4C}" sibTransId="{9C940089-7846-44C5-8AFF-2DBA2190D649}"/>
    <dgm:cxn modelId="{440B0F70-3D37-4915-977D-EB704C136FFF}" type="presOf" srcId="{C8A16CCD-1526-440A-A182-235F4D0A1842}" destId="{7EB9C484-0CD8-4AE7-B4EA-E782FDAFF5AB}" srcOrd="0" destOrd="0" presId="urn:microsoft.com/office/officeart/2005/8/layout/vList2"/>
    <dgm:cxn modelId="{9E39219E-1BE8-489D-A043-E76D9C78C9C8}" type="presOf" srcId="{DF9504FA-3351-4B79-9FCD-AE38B7697198}" destId="{3F3E18E3-99E5-443C-A71A-3A06AC3F98C0}" srcOrd="0" destOrd="0" presId="urn:microsoft.com/office/officeart/2005/8/layout/vList2"/>
    <dgm:cxn modelId="{C095E656-8E88-42F8-A365-DC023FBE1AB2}" type="presParOf" srcId="{3F3E18E3-99E5-443C-A71A-3A06AC3F98C0}" destId="{DF5145E3-09DA-44F9-83E6-84B00D5E4DEA}" srcOrd="0" destOrd="0" presId="urn:microsoft.com/office/officeart/2005/8/layout/vList2"/>
    <dgm:cxn modelId="{D4F486F5-F524-4651-BE1E-4EB291D200F3}" type="presParOf" srcId="{3F3E18E3-99E5-443C-A71A-3A06AC3F98C0}" destId="{C1EE2EAE-7C56-48C2-B8D7-AA0E9858D7D1}" srcOrd="1" destOrd="0" presId="urn:microsoft.com/office/officeart/2005/8/layout/vList2"/>
    <dgm:cxn modelId="{CBC3970D-5339-4A92-A41E-F1841D521F73}" type="presParOf" srcId="{3F3E18E3-99E5-443C-A71A-3A06AC3F98C0}" destId="{7EB9C484-0CD8-4AE7-B4EA-E782FDAFF5AB}" srcOrd="2" destOrd="0" presId="urn:microsoft.com/office/officeart/2005/8/layout/vList2"/>
    <dgm:cxn modelId="{181FBE09-FB7C-49E7-B054-5C64D842EB31}" type="presParOf" srcId="{3F3E18E3-99E5-443C-A71A-3A06AC3F98C0}" destId="{BCB509A8-46C8-40AB-A7E0-98ED2AB96146}" srcOrd="3" destOrd="0" presId="urn:microsoft.com/office/officeart/2005/8/layout/vList2"/>
    <dgm:cxn modelId="{59361CD8-E0BC-4929-AD12-C6BC2AB17452}" type="presParOf" srcId="{3F3E18E3-99E5-443C-A71A-3A06AC3F98C0}" destId="{1C7CA975-3DEF-47EA-A3DC-3D2087D01233}" srcOrd="4" destOrd="0" presId="urn:microsoft.com/office/officeart/2005/8/layout/vList2"/>
    <dgm:cxn modelId="{DC453394-4EB6-415E-B03F-0597D756B0EE}" type="presParOf" srcId="{3F3E18E3-99E5-443C-A71A-3A06AC3F98C0}" destId="{F044BD6F-C838-4F4B-BAE3-90DB1A00D31D}" srcOrd="5" destOrd="0" presId="urn:microsoft.com/office/officeart/2005/8/layout/vList2"/>
    <dgm:cxn modelId="{2E684A0A-1484-4215-A26B-7BDDA638E2FA}" type="presParOf" srcId="{3F3E18E3-99E5-443C-A71A-3A06AC3F98C0}" destId="{E466FF3E-776D-4453-AF85-0C78BE3044BF}" srcOrd="6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9504FA-3351-4B79-9FCD-AE38B769719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C8A16CCD-1526-440A-A182-235F4D0A1842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2800" b="1" baseline="0" dirty="0" smtClean="0">
              <a:solidFill>
                <a:schemeClr val="bg1">
                  <a:lumMod val="95000"/>
                </a:schemeClr>
              </a:solidFill>
              <a:latin typeface="Calibri"/>
            </a:rPr>
            <a:t>High dispersion and multiplicity of views in public action</a:t>
          </a:r>
          <a:endParaRPr lang="en-GB" sz="2800" b="1" baseline="0" dirty="0" smtClean="0">
            <a:solidFill>
              <a:schemeClr val="bg1">
                <a:lumMod val="95000"/>
              </a:schemeClr>
            </a:solidFill>
            <a:latin typeface="Calibri"/>
            <a:cs typeface="Calibri"/>
          </a:endParaRPr>
        </a:p>
      </dgm:t>
    </dgm:pt>
    <dgm:pt modelId="{0DE224D1-1278-4E52-9457-6FA168BFE34F}" type="parTrans" cxnId="{98B7D805-2A57-49AF-AB9B-188E5B44A8C5}">
      <dgm:prSet/>
      <dgm:spPr/>
      <dgm:t>
        <a:bodyPr/>
        <a:lstStyle/>
        <a:p>
          <a:endParaRPr lang="es-AR"/>
        </a:p>
      </dgm:t>
    </dgm:pt>
    <dgm:pt modelId="{EA12F8CE-7149-4C36-927B-23A80AADD33F}" type="sibTrans" cxnId="{98B7D805-2A57-49AF-AB9B-188E5B44A8C5}">
      <dgm:prSet/>
      <dgm:spPr/>
      <dgm:t>
        <a:bodyPr/>
        <a:lstStyle/>
        <a:p>
          <a:endParaRPr lang="es-AR"/>
        </a:p>
      </dgm:t>
    </dgm:pt>
    <dgm:pt modelId="{3F3E18E3-99E5-443C-A71A-3A06AC3F98C0}" type="pres">
      <dgm:prSet presAssocID="{DF9504FA-3351-4B79-9FCD-AE38B769719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7EB9C484-0CD8-4AE7-B4EA-E782FDAFF5AB}" type="pres">
      <dgm:prSet presAssocID="{C8A16CCD-1526-440A-A182-235F4D0A1842}" presName="parentText" presStyleLbl="node1" presStyleIdx="0" presStyleCnt="1" custScaleY="167794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98B7D805-2A57-49AF-AB9B-188E5B44A8C5}" srcId="{DF9504FA-3351-4B79-9FCD-AE38B7697198}" destId="{C8A16CCD-1526-440A-A182-235F4D0A1842}" srcOrd="0" destOrd="0" parTransId="{0DE224D1-1278-4E52-9457-6FA168BFE34F}" sibTransId="{EA12F8CE-7149-4C36-927B-23A80AADD33F}"/>
    <dgm:cxn modelId="{0B202909-4853-4773-BB37-5BE68F6ED04E}" type="presOf" srcId="{C8A16CCD-1526-440A-A182-235F4D0A1842}" destId="{7EB9C484-0CD8-4AE7-B4EA-E782FDAFF5AB}" srcOrd="0" destOrd="0" presId="urn:microsoft.com/office/officeart/2005/8/layout/vList2"/>
    <dgm:cxn modelId="{7CA9E1F5-424B-478A-B0DA-4F5F00B40F2F}" type="presOf" srcId="{DF9504FA-3351-4B79-9FCD-AE38B7697198}" destId="{3F3E18E3-99E5-443C-A71A-3A06AC3F98C0}" srcOrd="0" destOrd="0" presId="urn:microsoft.com/office/officeart/2005/8/layout/vList2"/>
    <dgm:cxn modelId="{2C5956C3-346E-44D7-9C1E-92838F9BAB46}" type="presParOf" srcId="{3F3E18E3-99E5-443C-A71A-3A06AC3F98C0}" destId="{7EB9C484-0CD8-4AE7-B4EA-E782FDAFF5AB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C533DB1-7C02-4FB3-8117-858910B70F8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C05B38-8A40-4069-B1D9-4B39A013DFF1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2400" b="1" i="1" dirty="0" smtClean="0">
              <a:latin typeface="Calibri Light" pitchFamily="34" charset="0"/>
              <a:cs typeface="Times New Roman" pitchFamily="18" charset="0"/>
            </a:rPr>
            <a:t>"Volume thinking" neglects the logistic revolution, in particular the rise of product channel logistics or business logistics. What may be referred to as "logistic thinking" has a double impact on the conventional positioning of ports. The emphasis shifts from volumes to value added and from physical to logistic accessibility. (Paul </a:t>
          </a:r>
          <a:r>
            <a:rPr lang="en-US" sz="2400" b="1" i="1" dirty="0" err="1" smtClean="0">
              <a:latin typeface="Calibri Light" pitchFamily="34" charset="0"/>
              <a:cs typeface="Times New Roman" pitchFamily="18" charset="0"/>
            </a:rPr>
            <a:t>Drewe</a:t>
          </a:r>
          <a:r>
            <a:rPr lang="en-US" sz="2400" b="1" i="1" dirty="0" smtClean="0">
              <a:latin typeface="Calibri Light" pitchFamily="34" charset="0"/>
              <a:cs typeface="Times New Roman" pitchFamily="18" charset="0"/>
            </a:rPr>
            <a:t>)</a:t>
          </a:r>
          <a:endParaRPr lang="en-US" sz="2400" b="1" dirty="0">
            <a:latin typeface="Calibri Light" pitchFamily="34" charset="0"/>
          </a:endParaRPr>
        </a:p>
      </dgm:t>
    </dgm:pt>
    <dgm:pt modelId="{500D63B2-0845-4C77-BA8F-AED06859786A}" type="parTrans" cxnId="{DE493E63-2CC3-4CA9-A7E6-685F1F527BBF}">
      <dgm:prSet/>
      <dgm:spPr/>
      <dgm:t>
        <a:bodyPr/>
        <a:lstStyle/>
        <a:p>
          <a:endParaRPr lang="en-US" sz="2400" b="1">
            <a:latin typeface="Calibri Light" pitchFamily="34" charset="0"/>
          </a:endParaRPr>
        </a:p>
      </dgm:t>
    </dgm:pt>
    <dgm:pt modelId="{3FA0DEE3-1199-46BA-911C-FF4102BD1448}" type="sibTrans" cxnId="{DE493E63-2CC3-4CA9-A7E6-685F1F527BBF}">
      <dgm:prSet/>
      <dgm:spPr/>
      <dgm:t>
        <a:bodyPr/>
        <a:lstStyle/>
        <a:p>
          <a:endParaRPr lang="en-US" sz="2400" b="1">
            <a:latin typeface="Calibri Light" pitchFamily="34" charset="0"/>
          </a:endParaRPr>
        </a:p>
      </dgm:t>
    </dgm:pt>
    <dgm:pt modelId="{739E24EB-6BF4-4283-813E-68318D5F2F1C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2400" b="1" i="1" dirty="0" smtClean="0">
              <a:latin typeface="Calibri Light" pitchFamily="34" charset="0"/>
              <a:cs typeface="Times New Roman" pitchFamily="18" charset="0"/>
            </a:rPr>
            <a:t>To shift from physical to logistic accessibility means to change to a dedicated and controlled logistics accessibility.</a:t>
          </a:r>
          <a:endParaRPr lang="en-GB" sz="2400" b="1" i="1" baseline="0" dirty="0" smtClean="0">
            <a:solidFill>
              <a:schemeClr val="bg1">
                <a:lumMod val="95000"/>
              </a:schemeClr>
            </a:solidFill>
            <a:latin typeface="Calibri Light" pitchFamily="34" charset="0"/>
            <a:cs typeface="Times New Roman" pitchFamily="18" charset="0"/>
          </a:endParaRPr>
        </a:p>
      </dgm:t>
    </dgm:pt>
    <dgm:pt modelId="{64EBB7F9-E96C-4466-A1C8-FC60C2C05580}" type="parTrans" cxnId="{6CFD7EC2-ECA8-4222-AA13-6E3F22CBE3BB}">
      <dgm:prSet/>
      <dgm:spPr/>
      <dgm:t>
        <a:bodyPr/>
        <a:lstStyle/>
        <a:p>
          <a:endParaRPr lang="en-US" sz="2400" b="1">
            <a:latin typeface="Calibri Light" pitchFamily="34" charset="0"/>
          </a:endParaRPr>
        </a:p>
      </dgm:t>
    </dgm:pt>
    <dgm:pt modelId="{3182416F-E46D-476F-8D32-F766A4E5A7A1}" type="sibTrans" cxnId="{6CFD7EC2-ECA8-4222-AA13-6E3F22CBE3BB}">
      <dgm:prSet/>
      <dgm:spPr/>
      <dgm:t>
        <a:bodyPr/>
        <a:lstStyle/>
        <a:p>
          <a:endParaRPr lang="en-US" sz="2400" b="1">
            <a:latin typeface="Calibri Light" pitchFamily="34" charset="0"/>
          </a:endParaRPr>
        </a:p>
      </dgm:t>
    </dgm:pt>
    <dgm:pt modelId="{84DBF441-DDC3-4533-BD3C-6F4CB388EDCD}">
      <dgm:prSet custT="1"/>
      <dgm:spPr>
        <a:solidFill>
          <a:srgbClr val="002060"/>
        </a:solidFill>
      </dgm:spPr>
      <dgm:t>
        <a:bodyPr/>
        <a:lstStyle/>
        <a:p>
          <a:r>
            <a:rPr lang="en-US" sz="2400" b="1" baseline="0" dirty="0" smtClean="0">
              <a:solidFill>
                <a:schemeClr val="bg1">
                  <a:lumMod val="95000"/>
                </a:schemeClr>
              </a:solidFill>
              <a:latin typeface="Calibri Light" pitchFamily="34" charset="0"/>
            </a:rPr>
            <a:t>What we need? What we have?</a:t>
          </a:r>
          <a:endParaRPr lang="en-GB" sz="2400" b="1" baseline="0" dirty="0" smtClean="0">
            <a:solidFill>
              <a:schemeClr val="bg1">
                <a:lumMod val="95000"/>
              </a:schemeClr>
            </a:solidFill>
            <a:latin typeface="Calibri Light" pitchFamily="34" charset="0"/>
            <a:cs typeface="Calibri"/>
          </a:endParaRPr>
        </a:p>
      </dgm:t>
    </dgm:pt>
    <dgm:pt modelId="{3352535C-7EF0-4998-9E5A-A7BF94DE1214}" type="parTrans" cxnId="{A3A5566A-0707-4CEA-B4B9-29C3650198F4}">
      <dgm:prSet/>
      <dgm:spPr/>
      <dgm:t>
        <a:bodyPr/>
        <a:lstStyle/>
        <a:p>
          <a:endParaRPr lang="en-US" sz="2400" b="1">
            <a:latin typeface="Calibri Light" pitchFamily="34" charset="0"/>
          </a:endParaRPr>
        </a:p>
      </dgm:t>
    </dgm:pt>
    <dgm:pt modelId="{367186F9-89A1-4CA2-A683-714CF41C5BB9}" type="sibTrans" cxnId="{A3A5566A-0707-4CEA-B4B9-29C3650198F4}">
      <dgm:prSet/>
      <dgm:spPr/>
      <dgm:t>
        <a:bodyPr/>
        <a:lstStyle/>
        <a:p>
          <a:endParaRPr lang="en-US" sz="2400" b="1">
            <a:latin typeface="Calibri Light" pitchFamily="34" charset="0"/>
          </a:endParaRPr>
        </a:p>
      </dgm:t>
    </dgm:pt>
    <dgm:pt modelId="{3043BC10-0C8F-40B9-B36A-D3DF7B2AB200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2400" b="1" baseline="0" dirty="0" smtClean="0">
              <a:solidFill>
                <a:schemeClr val="bg1">
                  <a:lumMod val="95000"/>
                </a:schemeClr>
              </a:solidFill>
              <a:latin typeface="Calibri Light" pitchFamily="34" charset="0"/>
            </a:rPr>
            <a:t>The change from "volume/tonnage thinking" to "logistics/chain and value-added thinking"</a:t>
          </a:r>
          <a:endParaRPr lang="en-US" sz="2400" b="1" dirty="0">
            <a:latin typeface="Calibri Light" pitchFamily="34" charset="0"/>
          </a:endParaRPr>
        </a:p>
      </dgm:t>
    </dgm:pt>
    <dgm:pt modelId="{17F9D6C3-56E9-4600-BD42-FA6405004AA8}" type="parTrans" cxnId="{87116EB1-9E11-46C9-8EB9-924C062272D1}">
      <dgm:prSet/>
      <dgm:spPr/>
      <dgm:t>
        <a:bodyPr/>
        <a:lstStyle/>
        <a:p>
          <a:endParaRPr lang="en-US" sz="2400" b="1">
            <a:latin typeface="Calibri Light" pitchFamily="34" charset="0"/>
          </a:endParaRPr>
        </a:p>
      </dgm:t>
    </dgm:pt>
    <dgm:pt modelId="{B23D96DF-E69B-4751-AAB6-8CDEECC747A6}" type="sibTrans" cxnId="{87116EB1-9E11-46C9-8EB9-924C062272D1}">
      <dgm:prSet/>
      <dgm:spPr/>
      <dgm:t>
        <a:bodyPr/>
        <a:lstStyle/>
        <a:p>
          <a:endParaRPr lang="en-US" sz="2400" b="1">
            <a:latin typeface="Calibri Light" pitchFamily="34" charset="0"/>
          </a:endParaRPr>
        </a:p>
      </dgm:t>
    </dgm:pt>
    <dgm:pt modelId="{56D94766-F2D9-4AAB-A0B6-09552AE1B0C6}" type="pres">
      <dgm:prSet presAssocID="{0C533DB1-7C02-4FB3-8117-858910B70F8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AEBEB1-CA7C-486F-AC24-B458971C5500}" type="pres">
      <dgm:prSet presAssocID="{3043BC10-0C8F-40B9-B36A-D3DF7B2AB200}" presName="parentLin" presStyleCnt="0"/>
      <dgm:spPr/>
    </dgm:pt>
    <dgm:pt modelId="{FEA9450F-1F67-4331-A843-FFC3021BEADC}" type="pres">
      <dgm:prSet presAssocID="{3043BC10-0C8F-40B9-B36A-D3DF7B2AB200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6C8E7598-4D16-4942-9BFD-201C7A9B7AAA}" type="pres">
      <dgm:prSet presAssocID="{3043BC10-0C8F-40B9-B36A-D3DF7B2AB200}" presName="parentText" presStyleLbl="node1" presStyleIdx="0" presStyleCnt="4" custScaleX="135360" custScaleY="22848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0BC28-ECA6-4F96-A1A8-401E11148DC2}" type="pres">
      <dgm:prSet presAssocID="{3043BC10-0C8F-40B9-B36A-D3DF7B2AB200}" presName="negativeSpace" presStyleCnt="0"/>
      <dgm:spPr/>
    </dgm:pt>
    <dgm:pt modelId="{07FF1C7A-F31C-4D71-924E-69C875D5B328}" type="pres">
      <dgm:prSet presAssocID="{3043BC10-0C8F-40B9-B36A-D3DF7B2AB200}" presName="childText" presStyleLbl="conFgAcc1" presStyleIdx="0" presStyleCnt="4">
        <dgm:presLayoutVars>
          <dgm:bulletEnabled val="1"/>
        </dgm:presLayoutVars>
      </dgm:prSet>
      <dgm:spPr/>
    </dgm:pt>
    <dgm:pt modelId="{0BD33835-18BE-475F-B4C5-81BE091121BF}" type="pres">
      <dgm:prSet presAssocID="{B23D96DF-E69B-4751-AAB6-8CDEECC747A6}" presName="spaceBetweenRectangles" presStyleCnt="0"/>
      <dgm:spPr/>
    </dgm:pt>
    <dgm:pt modelId="{D5E5A4D9-BB06-4EB7-B284-FC88C4D1BEFE}" type="pres">
      <dgm:prSet presAssocID="{9DC05B38-8A40-4069-B1D9-4B39A013DFF1}" presName="parentLin" presStyleCnt="0"/>
      <dgm:spPr/>
    </dgm:pt>
    <dgm:pt modelId="{10606740-6D2E-46F1-9CA7-CF5021BB4197}" type="pres">
      <dgm:prSet presAssocID="{9DC05B38-8A40-4069-B1D9-4B39A013DFF1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FEE390BC-8362-4419-9331-8C31035DCF39}" type="pres">
      <dgm:prSet presAssocID="{9DC05B38-8A40-4069-B1D9-4B39A013DFF1}" presName="parentText" presStyleLbl="node1" presStyleIdx="1" presStyleCnt="4" custScaleX="135360" custScaleY="639008" custLinFactNeighborX="-12280" custLinFactNeighborY="1876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A4FAC7-39E2-40B8-9BDA-17525D9AF47E}" type="pres">
      <dgm:prSet presAssocID="{9DC05B38-8A40-4069-B1D9-4B39A013DFF1}" presName="negativeSpace" presStyleCnt="0"/>
      <dgm:spPr/>
    </dgm:pt>
    <dgm:pt modelId="{7DD8ED07-B5E9-4832-9F14-78A9CAC424F2}" type="pres">
      <dgm:prSet presAssocID="{9DC05B38-8A40-4069-B1D9-4B39A013DFF1}" presName="childText" presStyleLbl="conFgAcc1" presStyleIdx="1" presStyleCnt="4">
        <dgm:presLayoutVars>
          <dgm:bulletEnabled val="1"/>
        </dgm:presLayoutVars>
      </dgm:prSet>
      <dgm:spPr/>
    </dgm:pt>
    <dgm:pt modelId="{1C9E9263-232D-4D51-B376-CF707EAA39CD}" type="pres">
      <dgm:prSet presAssocID="{3FA0DEE3-1199-46BA-911C-FF4102BD1448}" presName="spaceBetweenRectangles" presStyleCnt="0"/>
      <dgm:spPr/>
    </dgm:pt>
    <dgm:pt modelId="{31839839-6BE8-47A3-A077-B889815028B4}" type="pres">
      <dgm:prSet presAssocID="{739E24EB-6BF4-4283-813E-68318D5F2F1C}" presName="parentLin" presStyleCnt="0"/>
      <dgm:spPr/>
    </dgm:pt>
    <dgm:pt modelId="{7F078E0C-F3FC-42A8-A4D4-2BB8BA69D66B}" type="pres">
      <dgm:prSet presAssocID="{739E24EB-6BF4-4283-813E-68318D5F2F1C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6DD01EDD-7CC6-451F-B660-3EA7DE03B756}" type="pres">
      <dgm:prSet presAssocID="{739E24EB-6BF4-4283-813E-68318D5F2F1C}" presName="parentText" presStyleLbl="node1" presStyleIdx="2" presStyleCnt="4" custScaleX="135360" custScaleY="29470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22C73E-4695-48FA-944F-FC8C67FA8F48}" type="pres">
      <dgm:prSet presAssocID="{739E24EB-6BF4-4283-813E-68318D5F2F1C}" presName="negativeSpace" presStyleCnt="0"/>
      <dgm:spPr/>
    </dgm:pt>
    <dgm:pt modelId="{A553E55A-161E-400F-A687-4C0BD61260C2}" type="pres">
      <dgm:prSet presAssocID="{739E24EB-6BF4-4283-813E-68318D5F2F1C}" presName="childText" presStyleLbl="conFgAcc1" presStyleIdx="2" presStyleCnt="4">
        <dgm:presLayoutVars>
          <dgm:bulletEnabled val="1"/>
        </dgm:presLayoutVars>
      </dgm:prSet>
      <dgm:spPr/>
    </dgm:pt>
    <dgm:pt modelId="{CEDAC530-66C9-4A25-9940-5BB6AE54E889}" type="pres">
      <dgm:prSet presAssocID="{3182416F-E46D-476F-8D32-F766A4E5A7A1}" presName="spaceBetweenRectangles" presStyleCnt="0"/>
      <dgm:spPr/>
    </dgm:pt>
    <dgm:pt modelId="{A8C38175-66EA-42EA-8231-88FA7DD9186B}" type="pres">
      <dgm:prSet presAssocID="{84DBF441-DDC3-4533-BD3C-6F4CB388EDCD}" presName="parentLin" presStyleCnt="0"/>
      <dgm:spPr/>
    </dgm:pt>
    <dgm:pt modelId="{4BC3FCA6-73CA-4892-82C1-887CBD3C8FE0}" type="pres">
      <dgm:prSet presAssocID="{84DBF441-DDC3-4533-BD3C-6F4CB388EDCD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788525B7-B155-41B6-B933-138C68B64B28}" type="pres">
      <dgm:prSet presAssocID="{84DBF441-DDC3-4533-BD3C-6F4CB388EDCD}" presName="parentText" presStyleLbl="node1" presStyleIdx="3" presStyleCnt="4" custScaleX="135360" custScaleY="18672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01F2F3-0BD6-4210-914C-9FCDD26939A4}" type="pres">
      <dgm:prSet presAssocID="{84DBF441-DDC3-4533-BD3C-6F4CB388EDCD}" presName="negativeSpace" presStyleCnt="0"/>
      <dgm:spPr/>
    </dgm:pt>
    <dgm:pt modelId="{2B305603-67F2-4A6C-84FF-9D5A4085AA90}" type="pres">
      <dgm:prSet presAssocID="{84DBF441-DDC3-4533-BD3C-6F4CB388EDCD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4D39EBA-C40A-4AC4-812C-FC458202197F}" type="presOf" srcId="{3043BC10-0C8F-40B9-B36A-D3DF7B2AB200}" destId="{FEA9450F-1F67-4331-A843-FFC3021BEADC}" srcOrd="0" destOrd="0" presId="urn:microsoft.com/office/officeart/2005/8/layout/list1"/>
    <dgm:cxn modelId="{86AFC26D-1B14-482F-870C-645ABBA64A99}" type="presOf" srcId="{9DC05B38-8A40-4069-B1D9-4B39A013DFF1}" destId="{10606740-6D2E-46F1-9CA7-CF5021BB4197}" srcOrd="0" destOrd="0" presId="urn:microsoft.com/office/officeart/2005/8/layout/list1"/>
    <dgm:cxn modelId="{951E4FBA-69C6-4D52-9460-F98F0BC77D8A}" type="presOf" srcId="{84DBF441-DDC3-4533-BD3C-6F4CB388EDCD}" destId="{788525B7-B155-41B6-B933-138C68B64B28}" srcOrd="1" destOrd="0" presId="urn:microsoft.com/office/officeart/2005/8/layout/list1"/>
    <dgm:cxn modelId="{4A320276-697B-4F93-9A7C-9885E6E3AA0B}" type="presOf" srcId="{84DBF441-DDC3-4533-BD3C-6F4CB388EDCD}" destId="{4BC3FCA6-73CA-4892-82C1-887CBD3C8FE0}" srcOrd="0" destOrd="0" presId="urn:microsoft.com/office/officeart/2005/8/layout/list1"/>
    <dgm:cxn modelId="{DE493E63-2CC3-4CA9-A7E6-685F1F527BBF}" srcId="{0C533DB1-7C02-4FB3-8117-858910B70F86}" destId="{9DC05B38-8A40-4069-B1D9-4B39A013DFF1}" srcOrd="1" destOrd="0" parTransId="{500D63B2-0845-4C77-BA8F-AED06859786A}" sibTransId="{3FA0DEE3-1199-46BA-911C-FF4102BD1448}"/>
    <dgm:cxn modelId="{87116EB1-9E11-46C9-8EB9-924C062272D1}" srcId="{0C533DB1-7C02-4FB3-8117-858910B70F86}" destId="{3043BC10-0C8F-40B9-B36A-D3DF7B2AB200}" srcOrd="0" destOrd="0" parTransId="{17F9D6C3-56E9-4600-BD42-FA6405004AA8}" sibTransId="{B23D96DF-E69B-4751-AAB6-8CDEECC747A6}"/>
    <dgm:cxn modelId="{11BDB51A-2AA2-4C0B-AC01-5C9093C13F1A}" type="presOf" srcId="{0C533DB1-7C02-4FB3-8117-858910B70F86}" destId="{56D94766-F2D9-4AAB-A0B6-09552AE1B0C6}" srcOrd="0" destOrd="0" presId="urn:microsoft.com/office/officeart/2005/8/layout/list1"/>
    <dgm:cxn modelId="{280B7A36-81DA-445C-A9A8-B97128949CB9}" type="presOf" srcId="{739E24EB-6BF4-4283-813E-68318D5F2F1C}" destId="{6DD01EDD-7CC6-451F-B660-3EA7DE03B756}" srcOrd="1" destOrd="0" presId="urn:microsoft.com/office/officeart/2005/8/layout/list1"/>
    <dgm:cxn modelId="{A3A5566A-0707-4CEA-B4B9-29C3650198F4}" srcId="{0C533DB1-7C02-4FB3-8117-858910B70F86}" destId="{84DBF441-DDC3-4533-BD3C-6F4CB388EDCD}" srcOrd="3" destOrd="0" parTransId="{3352535C-7EF0-4998-9E5A-A7BF94DE1214}" sibTransId="{367186F9-89A1-4CA2-A683-714CF41C5BB9}"/>
    <dgm:cxn modelId="{5D92E2D2-A930-42C9-BE94-500D74C18DC4}" type="presOf" srcId="{9DC05B38-8A40-4069-B1D9-4B39A013DFF1}" destId="{FEE390BC-8362-4419-9331-8C31035DCF39}" srcOrd="1" destOrd="0" presId="urn:microsoft.com/office/officeart/2005/8/layout/list1"/>
    <dgm:cxn modelId="{6CFD7EC2-ECA8-4222-AA13-6E3F22CBE3BB}" srcId="{0C533DB1-7C02-4FB3-8117-858910B70F86}" destId="{739E24EB-6BF4-4283-813E-68318D5F2F1C}" srcOrd="2" destOrd="0" parTransId="{64EBB7F9-E96C-4466-A1C8-FC60C2C05580}" sibTransId="{3182416F-E46D-476F-8D32-F766A4E5A7A1}"/>
    <dgm:cxn modelId="{1CBBC6B7-3968-488B-91C4-FC9E53B08943}" type="presOf" srcId="{3043BC10-0C8F-40B9-B36A-D3DF7B2AB200}" destId="{6C8E7598-4D16-4942-9BFD-201C7A9B7AAA}" srcOrd="1" destOrd="0" presId="urn:microsoft.com/office/officeart/2005/8/layout/list1"/>
    <dgm:cxn modelId="{185AF67E-0904-4CD4-828C-A2BB09212864}" type="presOf" srcId="{739E24EB-6BF4-4283-813E-68318D5F2F1C}" destId="{7F078E0C-F3FC-42A8-A4D4-2BB8BA69D66B}" srcOrd="0" destOrd="0" presId="urn:microsoft.com/office/officeart/2005/8/layout/list1"/>
    <dgm:cxn modelId="{102E65D3-AB02-4A40-8A45-3F98F347C709}" type="presParOf" srcId="{56D94766-F2D9-4AAB-A0B6-09552AE1B0C6}" destId="{CAAEBEB1-CA7C-486F-AC24-B458971C5500}" srcOrd="0" destOrd="0" presId="urn:microsoft.com/office/officeart/2005/8/layout/list1"/>
    <dgm:cxn modelId="{E9EBE8B2-302D-41B6-99B9-0EE1C8CDE58C}" type="presParOf" srcId="{CAAEBEB1-CA7C-486F-AC24-B458971C5500}" destId="{FEA9450F-1F67-4331-A843-FFC3021BEADC}" srcOrd="0" destOrd="0" presId="urn:microsoft.com/office/officeart/2005/8/layout/list1"/>
    <dgm:cxn modelId="{D09837C2-C2A1-4243-826D-8B46911B5A03}" type="presParOf" srcId="{CAAEBEB1-CA7C-486F-AC24-B458971C5500}" destId="{6C8E7598-4D16-4942-9BFD-201C7A9B7AAA}" srcOrd="1" destOrd="0" presId="urn:microsoft.com/office/officeart/2005/8/layout/list1"/>
    <dgm:cxn modelId="{C0072867-7032-4745-ACB2-3BD6A1560E2F}" type="presParOf" srcId="{56D94766-F2D9-4AAB-A0B6-09552AE1B0C6}" destId="{3430BC28-ECA6-4F96-A1A8-401E11148DC2}" srcOrd="1" destOrd="0" presId="urn:microsoft.com/office/officeart/2005/8/layout/list1"/>
    <dgm:cxn modelId="{BF38808B-34D7-4BF4-A310-097E5D8A06A3}" type="presParOf" srcId="{56D94766-F2D9-4AAB-A0B6-09552AE1B0C6}" destId="{07FF1C7A-F31C-4D71-924E-69C875D5B328}" srcOrd="2" destOrd="0" presId="urn:microsoft.com/office/officeart/2005/8/layout/list1"/>
    <dgm:cxn modelId="{40994015-0B92-4A51-AAE6-684326E224D1}" type="presParOf" srcId="{56D94766-F2D9-4AAB-A0B6-09552AE1B0C6}" destId="{0BD33835-18BE-475F-B4C5-81BE091121BF}" srcOrd="3" destOrd="0" presId="urn:microsoft.com/office/officeart/2005/8/layout/list1"/>
    <dgm:cxn modelId="{1457EF04-29BB-4B6C-AB57-6D72AC4ADBF1}" type="presParOf" srcId="{56D94766-F2D9-4AAB-A0B6-09552AE1B0C6}" destId="{D5E5A4D9-BB06-4EB7-B284-FC88C4D1BEFE}" srcOrd="4" destOrd="0" presId="urn:microsoft.com/office/officeart/2005/8/layout/list1"/>
    <dgm:cxn modelId="{FC1BDCBC-A8CF-4E56-B649-1925E91F4C0C}" type="presParOf" srcId="{D5E5A4D9-BB06-4EB7-B284-FC88C4D1BEFE}" destId="{10606740-6D2E-46F1-9CA7-CF5021BB4197}" srcOrd="0" destOrd="0" presId="urn:microsoft.com/office/officeart/2005/8/layout/list1"/>
    <dgm:cxn modelId="{5DEB5E84-8362-4AEA-8769-11612C3EAEBD}" type="presParOf" srcId="{D5E5A4D9-BB06-4EB7-B284-FC88C4D1BEFE}" destId="{FEE390BC-8362-4419-9331-8C31035DCF39}" srcOrd="1" destOrd="0" presId="urn:microsoft.com/office/officeart/2005/8/layout/list1"/>
    <dgm:cxn modelId="{EBE4AC47-11D7-4A94-B513-4AE5CD53B946}" type="presParOf" srcId="{56D94766-F2D9-4AAB-A0B6-09552AE1B0C6}" destId="{B5A4FAC7-39E2-40B8-9BDA-17525D9AF47E}" srcOrd="5" destOrd="0" presId="urn:microsoft.com/office/officeart/2005/8/layout/list1"/>
    <dgm:cxn modelId="{D445D2BD-CE0F-4F1D-9FFB-16B6E9875B77}" type="presParOf" srcId="{56D94766-F2D9-4AAB-A0B6-09552AE1B0C6}" destId="{7DD8ED07-B5E9-4832-9F14-78A9CAC424F2}" srcOrd="6" destOrd="0" presId="urn:microsoft.com/office/officeart/2005/8/layout/list1"/>
    <dgm:cxn modelId="{9459E3C9-7539-491C-83EF-2BCB1EC446F9}" type="presParOf" srcId="{56D94766-F2D9-4AAB-A0B6-09552AE1B0C6}" destId="{1C9E9263-232D-4D51-B376-CF707EAA39CD}" srcOrd="7" destOrd="0" presId="urn:microsoft.com/office/officeart/2005/8/layout/list1"/>
    <dgm:cxn modelId="{02EC1EEE-29CA-4609-8979-E0F5CBA02542}" type="presParOf" srcId="{56D94766-F2D9-4AAB-A0B6-09552AE1B0C6}" destId="{31839839-6BE8-47A3-A077-B889815028B4}" srcOrd="8" destOrd="0" presId="urn:microsoft.com/office/officeart/2005/8/layout/list1"/>
    <dgm:cxn modelId="{6929E226-6E9D-48A1-9FEF-FB3E5AC32368}" type="presParOf" srcId="{31839839-6BE8-47A3-A077-B889815028B4}" destId="{7F078E0C-F3FC-42A8-A4D4-2BB8BA69D66B}" srcOrd="0" destOrd="0" presId="urn:microsoft.com/office/officeart/2005/8/layout/list1"/>
    <dgm:cxn modelId="{71E7ABB6-58BD-4340-B3A4-807F3C050C9E}" type="presParOf" srcId="{31839839-6BE8-47A3-A077-B889815028B4}" destId="{6DD01EDD-7CC6-451F-B660-3EA7DE03B756}" srcOrd="1" destOrd="0" presId="urn:microsoft.com/office/officeart/2005/8/layout/list1"/>
    <dgm:cxn modelId="{D59F1087-08A6-4ACD-9A1C-6B8BCA5F2BDD}" type="presParOf" srcId="{56D94766-F2D9-4AAB-A0B6-09552AE1B0C6}" destId="{BB22C73E-4695-48FA-944F-FC8C67FA8F48}" srcOrd="9" destOrd="0" presId="urn:microsoft.com/office/officeart/2005/8/layout/list1"/>
    <dgm:cxn modelId="{915C95E7-CD8B-4DC2-85BC-427E8D7D9C18}" type="presParOf" srcId="{56D94766-F2D9-4AAB-A0B6-09552AE1B0C6}" destId="{A553E55A-161E-400F-A687-4C0BD61260C2}" srcOrd="10" destOrd="0" presId="urn:microsoft.com/office/officeart/2005/8/layout/list1"/>
    <dgm:cxn modelId="{08BAC7DA-4453-4C91-BA5A-3E01B04D463B}" type="presParOf" srcId="{56D94766-F2D9-4AAB-A0B6-09552AE1B0C6}" destId="{CEDAC530-66C9-4A25-9940-5BB6AE54E889}" srcOrd="11" destOrd="0" presId="urn:microsoft.com/office/officeart/2005/8/layout/list1"/>
    <dgm:cxn modelId="{A9F1519D-DA96-4B74-AF3A-F69B48A682C7}" type="presParOf" srcId="{56D94766-F2D9-4AAB-A0B6-09552AE1B0C6}" destId="{A8C38175-66EA-42EA-8231-88FA7DD9186B}" srcOrd="12" destOrd="0" presId="urn:microsoft.com/office/officeart/2005/8/layout/list1"/>
    <dgm:cxn modelId="{5E2E1B22-1DE8-44B9-A19E-9564F3EA70A5}" type="presParOf" srcId="{A8C38175-66EA-42EA-8231-88FA7DD9186B}" destId="{4BC3FCA6-73CA-4892-82C1-887CBD3C8FE0}" srcOrd="0" destOrd="0" presId="urn:microsoft.com/office/officeart/2005/8/layout/list1"/>
    <dgm:cxn modelId="{09F94302-BF0B-4A24-88A5-CB5B70DBD33C}" type="presParOf" srcId="{A8C38175-66EA-42EA-8231-88FA7DD9186B}" destId="{788525B7-B155-41B6-B933-138C68B64B28}" srcOrd="1" destOrd="0" presId="urn:microsoft.com/office/officeart/2005/8/layout/list1"/>
    <dgm:cxn modelId="{B8128D11-5BAB-4547-A8F8-5668A3F3C91D}" type="presParOf" srcId="{56D94766-F2D9-4AAB-A0B6-09552AE1B0C6}" destId="{CA01F2F3-0BD6-4210-914C-9FCDD26939A4}" srcOrd="13" destOrd="0" presId="urn:microsoft.com/office/officeart/2005/8/layout/list1"/>
    <dgm:cxn modelId="{41BBDD64-E948-42F2-B26D-0C44CCE5819D}" type="presParOf" srcId="{56D94766-F2D9-4AAB-A0B6-09552AE1B0C6}" destId="{2B305603-67F2-4A6C-84FF-9D5A4085AA9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5145E3-09DA-44F9-83E6-84B00D5E4DEA}">
      <dsp:nvSpPr>
        <dsp:cNvPr id="0" name=""/>
        <dsp:cNvSpPr/>
      </dsp:nvSpPr>
      <dsp:spPr>
        <a:xfrm>
          <a:off x="0" y="54595"/>
          <a:ext cx="8382000" cy="1292804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baseline="0" dirty="0" smtClean="0">
              <a:solidFill>
                <a:schemeClr val="bg1">
                  <a:lumMod val="95000"/>
                </a:schemeClr>
              </a:solidFill>
              <a:latin typeface="Calibri"/>
            </a:rPr>
            <a:t>Physical restraint </a:t>
          </a:r>
          <a:r>
            <a:rPr lang="en-US" sz="3200" b="1" kern="1200" baseline="0" dirty="0" smtClean="0">
              <a:solidFill>
                <a:schemeClr val="bg1">
                  <a:lumMod val="95000"/>
                </a:schemeClr>
              </a:solidFill>
              <a:latin typeface="Calibri"/>
              <a:cs typeface="Calibri"/>
            </a:rPr>
            <a:t>&amp; shortage =&gt; investments and funding</a:t>
          </a:r>
          <a:endParaRPr lang="en-GB" sz="3200" kern="1200" baseline="0" dirty="0" smtClean="0">
            <a:solidFill>
              <a:schemeClr val="bg1">
                <a:lumMod val="95000"/>
              </a:schemeClr>
            </a:solidFill>
            <a:latin typeface="Calibri"/>
            <a:cs typeface="Calibri"/>
          </a:endParaRPr>
        </a:p>
      </dsp:txBody>
      <dsp:txXfrm>
        <a:off x="0" y="54595"/>
        <a:ext cx="8382000" cy="1292804"/>
      </dsp:txXfrm>
    </dsp:sp>
    <dsp:sp modelId="{7EB9C484-0CD8-4AE7-B4EA-E782FDAFF5AB}">
      <dsp:nvSpPr>
        <dsp:cNvPr id="0" name=""/>
        <dsp:cNvSpPr/>
      </dsp:nvSpPr>
      <dsp:spPr>
        <a:xfrm>
          <a:off x="0" y="1488519"/>
          <a:ext cx="8382000" cy="1266670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baseline="0" dirty="0" smtClean="0">
              <a:solidFill>
                <a:schemeClr val="bg1">
                  <a:lumMod val="95000"/>
                </a:schemeClr>
              </a:solidFill>
              <a:latin typeface="Calibri"/>
            </a:rPr>
            <a:t>High dispersion and multiplicity of views in public &amp; private action</a:t>
          </a:r>
          <a:endParaRPr lang="en-GB" sz="3200" b="1" kern="1200" baseline="0" dirty="0" smtClean="0">
            <a:solidFill>
              <a:schemeClr val="bg1">
                <a:lumMod val="95000"/>
              </a:schemeClr>
            </a:solidFill>
            <a:latin typeface="Calibri"/>
            <a:cs typeface="Calibri"/>
          </a:endParaRPr>
        </a:p>
      </dsp:txBody>
      <dsp:txXfrm>
        <a:off x="0" y="1488519"/>
        <a:ext cx="8382000" cy="1266670"/>
      </dsp:txXfrm>
    </dsp:sp>
    <dsp:sp modelId="{1C7CA975-3DEF-47EA-A3DC-3D2087D01233}">
      <dsp:nvSpPr>
        <dsp:cNvPr id="0" name=""/>
        <dsp:cNvSpPr/>
      </dsp:nvSpPr>
      <dsp:spPr>
        <a:xfrm>
          <a:off x="0" y="2896310"/>
          <a:ext cx="8382000" cy="1330515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baseline="0" dirty="0" smtClean="0">
              <a:solidFill>
                <a:schemeClr val="bg1">
                  <a:lumMod val="95000"/>
                </a:schemeClr>
              </a:solidFill>
              <a:latin typeface="Calibri"/>
            </a:rPr>
            <a:t>Failures and regulatory / institutional barriers</a:t>
          </a:r>
          <a:endParaRPr lang="en-GB" sz="3200" b="1" kern="1200" baseline="0" dirty="0" smtClean="0">
            <a:solidFill>
              <a:schemeClr val="bg1">
                <a:lumMod val="95000"/>
              </a:schemeClr>
            </a:solidFill>
            <a:latin typeface="Calibri"/>
            <a:cs typeface="Calibri"/>
          </a:endParaRPr>
        </a:p>
      </dsp:txBody>
      <dsp:txXfrm>
        <a:off x="0" y="2896310"/>
        <a:ext cx="8382000" cy="1330515"/>
      </dsp:txXfrm>
    </dsp:sp>
    <dsp:sp modelId="{E466FF3E-776D-4453-AF85-0C78BE3044BF}">
      <dsp:nvSpPr>
        <dsp:cNvPr id="0" name=""/>
        <dsp:cNvSpPr/>
      </dsp:nvSpPr>
      <dsp:spPr>
        <a:xfrm>
          <a:off x="0" y="4367946"/>
          <a:ext cx="8382000" cy="1129218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baseline="0" dirty="0" smtClean="0">
              <a:solidFill>
                <a:schemeClr val="bg1">
                  <a:lumMod val="95000"/>
                </a:schemeClr>
              </a:solidFill>
              <a:latin typeface="Calibri"/>
            </a:rPr>
            <a:t>Weakness or absence of sustainability criteria</a:t>
          </a:r>
          <a:endParaRPr lang="es-AR" sz="3200" kern="1200" baseline="0" dirty="0">
            <a:solidFill>
              <a:schemeClr val="bg1">
                <a:lumMod val="95000"/>
              </a:schemeClr>
            </a:solidFill>
          </a:endParaRPr>
        </a:p>
      </dsp:txBody>
      <dsp:txXfrm>
        <a:off x="0" y="4367946"/>
        <a:ext cx="8382000" cy="112921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537F3B-DC5F-440C-BE71-A3B64CCBD2E8}">
      <dsp:nvSpPr>
        <dsp:cNvPr id="0" name=""/>
        <dsp:cNvSpPr/>
      </dsp:nvSpPr>
      <dsp:spPr>
        <a:xfrm>
          <a:off x="1610773" y="581481"/>
          <a:ext cx="5361998" cy="5361998"/>
        </a:xfrm>
        <a:prstGeom prst="blockArc">
          <a:avLst>
            <a:gd name="adj1" fmla="val 13188977"/>
            <a:gd name="adj2" fmla="val 16553052"/>
            <a:gd name="adj3" fmla="val 3433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A47745-965A-42D3-9DBA-14D79C8BEC44}">
      <dsp:nvSpPr>
        <dsp:cNvPr id="0" name=""/>
        <dsp:cNvSpPr/>
      </dsp:nvSpPr>
      <dsp:spPr>
        <a:xfrm>
          <a:off x="1855968" y="233699"/>
          <a:ext cx="5361998" cy="5361998"/>
        </a:xfrm>
        <a:prstGeom prst="blockArc">
          <a:avLst>
            <a:gd name="adj1" fmla="val 10326657"/>
            <a:gd name="adj2" fmla="val 12633205"/>
            <a:gd name="adj3" fmla="val 3433"/>
          </a:avLst>
        </a:prstGeom>
        <a:solidFill>
          <a:schemeClr val="accent4">
            <a:hueOff val="-3826945"/>
            <a:satOff val="23056"/>
            <a:lumOff val="184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D02517-F8BC-4BD3-8841-F417ED0D9EE2}">
      <dsp:nvSpPr>
        <dsp:cNvPr id="0" name=""/>
        <dsp:cNvSpPr/>
      </dsp:nvSpPr>
      <dsp:spPr>
        <a:xfrm>
          <a:off x="1880907" y="595364"/>
          <a:ext cx="5361998" cy="5361998"/>
        </a:xfrm>
        <a:prstGeom prst="blockArc">
          <a:avLst>
            <a:gd name="adj1" fmla="val 8100000"/>
            <a:gd name="adj2" fmla="val 10800000"/>
            <a:gd name="adj3" fmla="val 3433"/>
          </a:avLst>
        </a:prstGeom>
        <a:solidFill>
          <a:schemeClr val="accent4">
            <a:hueOff val="-3189121"/>
            <a:satOff val="19214"/>
            <a:lumOff val="154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4FE9A8-9782-4BAF-81EA-305686C4E123}">
      <dsp:nvSpPr>
        <dsp:cNvPr id="0" name=""/>
        <dsp:cNvSpPr/>
      </dsp:nvSpPr>
      <dsp:spPr>
        <a:xfrm>
          <a:off x="1880907" y="595364"/>
          <a:ext cx="5361998" cy="5361998"/>
        </a:xfrm>
        <a:prstGeom prst="blockArc">
          <a:avLst>
            <a:gd name="adj1" fmla="val 5400000"/>
            <a:gd name="adj2" fmla="val 8100000"/>
            <a:gd name="adj3" fmla="val 3433"/>
          </a:avLst>
        </a:prstGeom>
        <a:solidFill>
          <a:schemeClr val="accent4">
            <a:hueOff val="-2551297"/>
            <a:satOff val="15371"/>
            <a:lumOff val="123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848EBE-1CE9-4FCB-9A83-B035E8C6E8C1}">
      <dsp:nvSpPr>
        <dsp:cNvPr id="0" name=""/>
        <dsp:cNvSpPr/>
      </dsp:nvSpPr>
      <dsp:spPr>
        <a:xfrm>
          <a:off x="2011888" y="598622"/>
          <a:ext cx="5361998" cy="5361998"/>
        </a:xfrm>
        <a:prstGeom prst="blockArc">
          <a:avLst>
            <a:gd name="adj1" fmla="val 2823456"/>
            <a:gd name="adj2" fmla="val 5570956"/>
            <a:gd name="adj3" fmla="val 3433"/>
          </a:avLst>
        </a:prstGeom>
        <a:solidFill>
          <a:schemeClr val="accent4">
            <a:hueOff val="-4464770"/>
            <a:satOff val="26899"/>
            <a:lumOff val="2156"/>
            <a:alpha val="3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5A8A73-526F-4C4F-9702-B33A02911DA3}">
      <dsp:nvSpPr>
        <dsp:cNvPr id="0" name=""/>
        <dsp:cNvSpPr/>
      </dsp:nvSpPr>
      <dsp:spPr>
        <a:xfrm>
          <a:off x="1884144" y="725937"/>
          <a:ext cx="5361998" cy="5361998"/>
        </a:xfrm>
        <a:prstGeom prst="blockArc">
          <a:avLst>
            <a:gd name="adj1" fmla="val 21429578"/>
            <a:gd name="adj2" fmla="val 2588110"/>
            <a:gd name="adj3" fmla="val 3433"/>
          </a:avLst>
        </a:prstGeom>
        <a:solidFill>
          <a:schemeClr val="accent4">
            <a:hueOff val="-3348577"/>
            <a:satOff val="20174"/>
            <a:lumOff val="1617"/>
            <a:alpha val="3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465A58-9122-465F-9361-1FDA7A67358C}">
      <dsp:nvSpPr>
        <dsp:cNvPr id="0" name=""/>
        <dsp:cNvSpPr/>
      </dsp:nvSpPr>
      <dsp:spPr>
        <a:xfrm>
          <a:off x="1880907" y="595364"/>
          <a:ext cx="5361998" cy="5361998"/>
        </a:xfrm>
        <a:prstGeom prst="blockArc">
          <a:avLst>
            <a:gd name="adj1" fmla="val 18900000"/>
            <a:gd name="adj2" fmla="val 0"/>
            <a:gd name="adj3" fmla="val 3433"/>
          </a:avLst>
        </a:prstGeom>
        <a:solidFill>
          <a:schemeClr val="accent4">
            <a:hueOff val="-637824"/>
            <a:satOff val="3843"/>
            <a:lumOff val="3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D708F1-D177-42E7-85DD-B7D008C1DC3E}">
      <dsp:nvSpPr>
        <dsp:cNvPr id="0" name=""/>
        <dsp:cNvSpPr/>
      </dsp:nvSpPr>
      <dsp:spPr>
        <a:xfrm>
          <a:off x="1880907" y="595364"/>
          <a:ext cx="5361998" cy="5361998"/>
        </a:xfrm>
        <a:prstGeom prst="blockArc">
          <a:avLst>
            <a:gd name="adj1" fmla="val 16200000"/>
            <a:gd name="adj2" fmla="val 18900000"/>
            <a:gd name="adj3" fmla="val 3433"/>
          </a:avLst>
        </a:prstGeom>
        <a:solidFill>
          <a:schemeClr val="accent4">
            <a:hueOff val="0"/>
            <a:satOff val="0"/>
            <a:lumOff val="0"/>
            <a:alpha val="3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792834-A897-4F2C-9FDC-174CABB6B555}">
      <dsp:nvSpPr>
        <dsp:cNvPr id="0" name=""/>
        <dsp:cNvSpPr/>
      </dsp:nvSpPr>
      <dsp:spPr>
        <a:xfrm>
          <a:off x="3072348" y="1872204"/>
          <a:ext cx="2979115" cy="2808318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noProof="0" dirty="0" smtClean="0">
              <a:solidFill>
                <a:schemeClr val="bg1">
                  <a:lumMod val="95000"/>
                </a:schemeClr>
              </a:solidFill>
            </a:rPr>
            <a:t>sustainability of infrastructure  logistics and mobility</a:t>
          </a:r>
          <a:endParaRPr lang="en-US" sz="2400" b="1" kern="1200" noProof="0" dirty="0">
            <a:solidFill>
              <a:schemeClr val="bg1">
                <a:lumMod val="95000"/>
              </a:schemeClr>
            </a:solidFill>
          </a:endParaRPr>
        </a:p>
      </dsp:txBody>
      <dsp:txXfrm>
        <a:off x="3072348" y="1872204"/>
        <a:ext cx="2979115" cy="2808318"/>
      </dsp:txXfrm>
    </dsp:sp>
    <dsp:sp modelId="{B399D610-FD27-453E-9067-CF8F6751480E}">
      <dsp:nvSpPr>
        <dsp:cNvPr id="0" name=""/>
        <dsp:cNvSpPr/>
      </dsp:nvSpPr>
      <dsp:spPr>
        <a:xfrm>
          <a:off x="3797453" y="2240"/>
          <a:ext cx="1528905" cy="1278284"/>
        </a:xfrm>
        <a:prstGeom prst="ellipse">
          <a:avLst/>
        </a:prstGeom>
        <a:blipFill dpi="0" rotWithShape="1"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noProof="0" dirty="0" smtClean="0">
              <a:solidFill>
                <a:schemeClr val="tx1"/>
              </a:solidFill>
              <a:latin typeface="Calibri Light" pitchFamily="34" charset="0"/>
            </a:rPr>
            <a:t>increasing energy costs</a:t>
          </a:r>
          <a:endParaRPr lang="en-US" sz="1800" b="1" kern="1200" noProof="0" dirty="0">
            <a:solidFill>
              <a:schemeClr val="tx1"/>
            </a:solidFill>
            <a:latin typeface="Calibri Light" pitchFamily="34" charset="0"/>
          </a:endParaRPr>
        </a:p>
      </dsp:txBody>
      <dsp:txXfrm>
        <a:off x="3797453" y="2240"/>
        <a:ext cx="1528905" cy="1278284"/>
      </dsp:txXfrm>
    </dsp:sp>
    <dsp:sp modelId="{A82800D0-9CED-493C-9877-07D0EEA3307D}">
      <dsp:nvSpPr>
        <dsp:cNvPr id="0" name=""/>
        <dsp:cNvSpPr/>
      </dsp:nvSpPr>
      <dsp:spPr>
        <a:xfrm>
          <a:off x="5469249" y="774008"/>
          <a:ext cx="1911738" cy="1278284"/>
        </a:xfrm>
        <a:prstGeom prst="ellipse">
          <a:avLst/>
        </a:prstGeom>
        <a:blipFill dpi="0" rotWithShape="1">
          <a:blip xmlns:r="http://schemas.openxmlformats.org/officeDocument/2006/relationships" r:embed="rId1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noProof="0" dirty="0" smtClean="0">
              <a:solidFill>
                <a:schemeClr val="tx1"/>
              </a:solidFill>
              <a:latin typeface="Calibri Light" pitchFamily="34" charset="0"/>
            </a:rPr>
            <a:t>carbon footprint</a:t>
          </a:r>
          <a:endParaRPr lang="en-US" sz="1800" b="1" kern="1200" noProof="0" dirty="0">
            <a:solidFill>
              <a:schemeClr val="tx1"/>
            </a:solidFill>
            <a:latin typeface="Calibri Light" pitchFamily="34" charset="0"/>
          </a:endParaRPr>
        </a:p>
      </dsp:txBody>
      <dsp:txXfrm>
        <a:off x="5469249" y="774008"/>
        <a:ext cx="1911738" cy="1278284"/>
      </dsp:txXfrm>
    </dsp:sp>
    <dsp:sp modelId="{6EDAAD67-624D-4D9C-BA1C-03B5275AE2C5}">
      <dsp:nvSpPr>
        <dsp:cNvPr id="0" name=""/>
        <dsp:cNvSpPr/>
      </dsp:nvSpPr>
      <dsp:spPr>
        <a:xfrm>
          <a:off x="6148367" y="2637221"/>
          <a:ext cx="2097038" cy="1278284"/>
        </a:xfrm>
        <a:prstGeom prst="ellipse">
          <a:avLst/>
        </a:prstGeom>
        <a:blipFill dpi="0" rotWithShape="1">
          <a:blip xmlns:r="http://schemas.openxmlformats.org/officeDocument/2006/relationships" r:embed="rId1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noProof="0" dirty="0" smtClean="0">
              <a:solidFill>
                <a:schemeClr val="tx1"/>
              </a:solidFill>
              <a:latin typeface="Calibri Light" pitchFamily="34" charset="0"/>
            </a:rPr>
            <a:t>efficiency and competitiveness</a:t>
          </a:r>
          <a:endParaRPr lang="en-US" sz="1800" b="1" kern="1200" noProof="0" dirty="0">
            <a:solidFill>
              <a:schemeClr val="tx1"/>
            </a:solidFill>
            <a:latin typeface="Calibri Light" pitchFamily="34" charset="0"/>
          </a:endParaRPr>
        </a:p>
      </dsp:txBody>
      <dsp:txXfrm>
        <a:off x="6148367" y="2637221"/>
        <a:ext cx="2097038" cy="1278284"/>
      </dsp:txXfrm>
    </dsp:sp>
    <dsp:sp modelId="{38D05E1A-D5EE-4F50-9DA3-B28005AF15DD}">
      <dsp:nvSpPr>
        <dsp:cNvPr id="0" name=""/>
        <dsp:cNvSpPr/>
      </dsp:nvSpPr>
      <dsp:spPr>
        <a:xfrm>
          <a:off x="5421848" y="4569387"/>
          <a:ext cx="2132306" cy="1278284"/>
        </a:xfrm>
        <a:prstGeom prst="ellipse">
          <a:avLst/>
        </a:prstGeom>
        <a:blipFill dpi="0" rotWithShape="1">
          <a:blip xmlns:r="http://schemas.openxmlformats.org/officeDocument/2006/relationships" r:embed="rId1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noProof="0" dirty="0" smtClean="0">
              <a:solidFill>
                <a:schemeClr val="tx1"/>
              </a:solidFill>
              <a:latin typeface="Calibri Light" pitchFamily="34" charset="0"/>
            </a:rPr>
            <a:t>investment into energy infrastructure</a:t>
          </a:r>
          <a:endParaRPr lang="en-US" sz="1800" b="1" kern="1200" noProof="0" dirty="0">
            <a:solidFill>
              <a:schemeClr val="tx1"/>
            </a:solidFill>
            <a:latin typeface="Calibri Light" pitchFamily="34" charset="0"/>
          </a:endParaRPr>
        </a:p>
      </dsp:txBody>
      <dsp:txXfrm>
        <a:off x="5421848" y="4569387"/>
        <a:ext cx="2132306" cy="1278284"/>
      </dsp:txXfrm>
    </dsp:sp>
    <dsp:sp modelId="{5B284783-AA35-4807-94C1-62636374FA54}">
      <dsp:nvSpPr>
        <dsp:cNvPr id="0" name=""/>
        <dsp:cNvSpPr/>
      </dsp:nvSpPr>
      <dsp:spPr>
        <a:xfrm>
          <a:off x="3571414" y="5272202"/>
          <a:ext cx="1980983" cy="1278284"/>
        </a:xfrm>
        <a:prstGeom prst="ellipse">
          <a:avLst/>
        </a:prstGeom>
        <a:blipFill dpi="0" rotWithShape="1">
          <a:blip xmlns:r="http://schemas.openxmlformats.org/officeDocument/2006/relationships" r:embed="rId1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noProof="0" dirty="0" smtClean="0">
              <a:solidFill>
                <a:schemeClr val="tx1"/>
              </a:solidFill>
              <a:latin typeface="Calibri Light" pitchFamily="34" charset="0"/>
            </a:rPr>
            <a:t>social costs (accidents, security)</a:t>
          </a:r>
          <a:endParaRPr lang="en-US" sz="1800" b="1" kern="1200" noProof="0" dirty="0">
            <a:solidFill>
              <a:schemeClr val="tx1"/>
            </a:solidFill>
            <a:latin typeface="Calibri Light" pitchFamily="34" charset="0"/>
          </a:endParaRPr>
        </a:p>
      </dsp:txBody>
      <dsp:txXfrm>
        <a:off x="3571414" y="5272202"/>
        <a:ext cx="1980983" cy="1278284"/>
      </dsp:txXfrm>
    </dsp:sp>
    <dsp:sp modelId="{E369DCD9-789E-4BB1-A626-3D4642B4335C}">
      <dsp:nvSpPr>
        <dsp:cNvPr id="0" name=""/>
        <dsp:cNvSpPr/>
      </dsp:nvSpPr>
      <dsp:spPr>
        <a:xfrm>
          <a:off x="1715570" y="4500434"/>
          <a:ext cx="1966244" cy="1278284"/>
        </a:xfrm>
        <a:prstGeom prst="ellipse">
          <a:avLst/>
        </a:prstGeom>
        <a:blipFill dpi="0" rotWithShape="1">
          <a:blip xmlns:r="http://schemas.openxmlformats.org/officeDocument/2006/relationships" r:embed="rId1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noProof="0" dirty="0" smtClean="0">
              <a:solidFill>
                <a:schemeClr val="tx1"/>
              </a:solidFill>
              <a:latin typeface="Calibri Light" pitchFamily="34" charset="0"/>
            </a:rPr>
            <a:t>long term economic efficiency</a:t>
          </a:r>
          <a:endParaRPr lang="en-US" sz="1800" b="1" kern="1200" noProof="0" dirty="0">
            <a:solidFill>
              <a:schemeClr val="tx1"/>
            </a:solidFill>
            <a:latin typeface="Calibri Light" pitchFamily="34" charset="0"/>
          </a:endParaRPr>
        </a:p>
      </dsp:txBody>
      <dsp:txXfrm>
        <a:off x="1715570" y="4500434"/>
        <a:ext cx="1966244" cy="1278284"/>
      </dsp:txXfrm>
    </dsp:sp>
    <dsp:sp modelId="{42AE36CF-59FA-4562-8B83-391942BF7986}">
      <dsp:nvSpPr>
        <dsp:cNvPr id="0" name=""/>
        <dsp:cNvSpPr/>
      </dsp:nvSpPr>
      <dsp:spPr>
        <a:xfrm>
          <a:off x="1023312" y="2637221"/>
          <a:ext cx="1807226" cy="1278284"/>
        </a:xfrm>
        <a:prstGeom prst="ellipse">
          <a:avLst/>
        </a:prstGeom>
        <a:blipFill dpi="0" rotWithShape="1">
          <a:blip xmlns:r="http://schemas.openxmlformats.org/officeDocument/2006/relationships" r:embed="rId1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noProof="0" dirty="0" smtClean="0">
              <a:solidFill>
                <a:schemeClr val="tx1"/>
              </a:solidFill>
              <a:latin typeface="Calibri Light" pitchFamily="34" charset="0"/>
            </a:rPr>
            <a:t>human capital and resource management</a:t>
          </a:r>
          <a:endParaRPr lang="en-US" sz="1800" b="1" kern="1200" noProof="0" dirty="0">
            <a:solidFill>
              <a:schemeClr val="tx1"/>
            </a:solidFill>
            <a:latin typeface="Calibri Light" pitchFamily="34" charset="0"/>
          </a:endParaRPr>
        </a:p>
      </dsp:txBody>
      <dsp:txXfrm>
        <a:off x="1023312" y="2637221"/>
        <a:ext cx="1807226" cy="1278284"/>
      </dsp:txXfrm>
    </dsp:sp>
    <dsp:sp modelId="{59E8729D-143E-4204-BD8B-B0A9D4008010}">
      <dsp:nvSpPr>
        <dsp:cNvPr id="0" name=""/>
        <dsp:cNvSpPr/>
      </dsp:nvSpPr>
      <dsp:spPr>
        <a:xfrm>
          <a:off x="467739" y="936086"/>
          <a:ext cx="3600199" cy="1278284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noProof="0" dirty="0" smtClean="0">
              <a:solidFill>
                <a:schemeClr val="bg1"/>
              </a:solidFill>
              <a:latin typeface="Calibri Light" pitchFamily="34" charset="0"/>
            </a:rPr>
            <a:t>infrastructure governance</a:t>
          </a:r>
          <a:endParaRPr lang="en-US" sz="2900" b="1" kern="1200" noProof="0" dirty="0">
            <a:solidFill>
              <a:schemeClr val="bg1"/>
            </a:solidFill>
            <a:latin typeface="Calibri Light" pitchFamily="34" charset="0"/>
          </a:endParaRPr>
        </a:p>
      </dsp:txBody>
      <dsp:txXfrm>
        <a:off x="467739" y="936086"/>
        <a:ext cx="3600199" cy="127828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5145E3-09DA-44F9-83E6-84B00D5E4DEA}">
      <dsp:nvSpPr>
        <dsp:cNvPr id="0" name=""/>
        <dsp:cNvSpPr/>
      </dsp:nvSpPr>
      <dsp:spPr>
        <a:xfrm>
          <a:off x="0" y="54595"/>
          <a:ext cx="8382000" cy="1292804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baseline="0" dirty="0" smtClean="0">
              <a:solidFill>
                <a:schemeClr val="bg1">
                  <a:lumMod val="95000"/>
                </a:schemeClr>
              </a:solidFill>
              <a:latin typeface="Calibri"/>
            </a:rPr>
            <a:t>Physical restraint </a:t>
          </a:r>
          <a:r>
            <a:rPr lang="en-US" sz="3200" b="1" kern="1200" baseline="0" dirty="0" smtClean="0">
              <a:solidFill>
                <a:schemeClr val="bg1">
                  <a:lumMod val="95000"/>
                </a:schemeClr>
              </a:solidFill>
              <a:latin typeface="Calibri"/>
              <a:cs typeface="Calibri"/>
            </a:rPr>
            <a:t>&amp; shortage =&gt; investments and funding</a:t>
          </a:r>
          <a:endParaRPr lang="en-GB" sz="3200" kern="1200" baseline="0" dirty="0" smtClean="0">
            <a:solidFill>
              <a:schemeClr val="bg1">
                <a:lumMod val="95000"/>
              </a:schemeClr>
            </a:solidFill>
            <a:latin typeface="Calibri"/>
            <a:cs typeface="Calibri"/>
          </a:endParaRPr>
        </a:p>
      </dsp:txBody>
      <dsp:txXfrm>
        <a:off x="0" y="54595"/>
        <a:ext cx="8382000" cy="1292804"/>
      </dsp:txXfrm>
    </dsp:sp>
    <dsp:sp modelId="{7EB9C484-0CD8-4AE7-B4EA-E782FDAFF5AB}">
      <dsp:nvSpPr>
        <dsp:cNvPr id="0" name=""/>
        <dsp:cNvSpPr/>
      </dsp:nvSpPr>
      <dsp:spPr>
        <a:xfrm>
          <a:off x="0" y="1488519"/>
          <a:ext cx="8382000" cy="1266670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baseline="0" dirty="0" smtClean="0">
              <a:solidFill>
                <a:schemeClr val="bg1">
                  <a:lumMod val="95000"/>
                </a:schemeClr>
              </a:solidFill>
              <a:latin typeface="Calibri"/>
            </a:rPr>
            <a:t>High dispersion and multiplicity of views in public &amp; private action</a:t>
          </a:r>
          <a:endParaRPr lang="en-GB" sz="3200" b="1" kern="1200" baseline="0" dirty="0" smtClean="0">
            <a:solidFill>
              <a:schemeClr val="bg1">
                <a:lumMod val="95000"/>
              </a:schemeClr>
            </a:solidFill>
            <a:latin typeface="Calibri"/>
            <a:cs typeface="Calibri"/>
          </a:endParaRPr>
        </a:p>
      </dsp:txBody>
      <dsp:txXfrm>
        <a:off x="0" y="1488519"/>
        <a:ext cx="8382000" cy="1266670"/>
      </dsp:txXfrm>
    </dsp:sp>
    <dsp:sp modelId="{1C7CA975-3DEF-47EA-A3DC-3D2087D01233}">
      <dsp:nvSpPr>
        <dsp:cNvPr id="0" name=""/>
        <dsp:cNvSpPr/>
      </dsp:nvSpPr>
      <dsp:spPr>
        <a:xfrm>
          <a:off x="0" y="2896310"/>
          <a:ext cx="8382000" cy="1330515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baseline="0" dirty="0" smtClean="0">
              <a:solidFill>
                <a:schemeClr val="bg1">
                  <a:lumMod val="95000"/>
                </a:schemeClr>
              </a:solidFill>
              <a:latin typeface="Calibri"/>
            </a:rPr>
            <a:t>Failures and regulatory / institutional barriers</a:t>
          </a:r>
          <a:endParaRPr lang="en-GB" sz="3200" b="1" kern="1200" baseline="0" dirty="0" smtClean="0">
            <a:solidFill>
              <a:schemeClr val="bg1">
                <a:lumMod val="95000"/>
              </a:schemeClr>
            </a:solidFill>
            <a:latin typeface="Calibri"/>
            <a:cs typeface="Calibri"/>
          </a:endParaRPr>
        </a:p>
      </dsp:txBody>
      <dsp:txXfrm>
        <a:off x="0" y="2896310"/>
        <a:ext cx="8382000" cy="1330515"/>
      </dsp:txXfrm>
    </dsp:sp>
    <dsp:sp modelId="{E466FF3E-776D-4453-AF85-0C78BE3044BF}">
      <dsp:nvSpPr>
        <dsp:cNvPr id="0" name=""/>
        <dsp:cNvSpPr/>
      </dsp:nvSpPr>
      <dsp:spPr>
        <a:xfrm>
          <a:off x="0" y="4367946"/>
          <a:ext cx="8382000" cy="1129218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baseline="0" dirty="0" smtClean="0">
              <a:solidFill>
                <a:schemeClr val="bg1">
                  <a:lumMod val="95000"/>
                </a:schemeClr>
              </a:solidFill>
              <a:latin typeface="Calibri"/>
            </a:rPr>
            <a:t>Weakness or absence of sustainability criteria</a:t>
          </a:r>
          <a:endParaRPr lang="es-AR" sz="3200" kern="1200" baseline="0" dirty="0">
            <a:solidFill>
              <a:schemeClr val="bg1">
                <a:lumMod val="95000"/>
              </a:schemeClr>
            </a:solidFill>
          </a:endParaRPr>
        </a:p>
      </dsp:txBody>
      <dsp:txXfrm>
        <a:off x="0" y="4367946"/>
        <a:ext cx="8382000" cy="112921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B9C484-0CD8-4AE7-B4EA-E782FDAFF5AB}">
      <dsp:nvSpPr>
        <dsp:cNvPr id="0" name=""/>
        <dsp:cNvSpPr/>
      </dsp:nvSpPr>
      <dsp:spPr>
        <a:xfrm>
          <a:off x="0" y="1314574"/>
          <a:ext cx="3479304" cy="2615950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baseline="0" dirty="0" smtClean="0">
              <a:solidFill>
                <a:schemeClr val="bg1">
                  <a:lumMod val="95000"/>
                </a:schemeClr>
              </a:solidFill>
              <a:latin typeface="Calibri"/>
            </a:rPr>
            <a:t>High dispersion and multiplicity of views in public action</a:t>
          </a:r>
          <a:endParaRPr lang="en-GB" sz="2800" b="1" kern="1200" baseline="0" dirty="0" smtClean="0">
            <a:solidFill>
              <a:schemeClr val="bg1">
                <a:lumMod val="95000"/>
              </a:schemeClr>
            </a:solidFill>
            <a:latin typeface="Calibri"/>
            <a:cs typeface="Calibri"/>
          </a:endParaRPr>
        </a:p>
      </dsp:txBody>
      <dsp:txXfrm>
        <a:off x="0" y="1314574"/>
        <a:ext cx="3479304" cy="261595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FF1C7A-F31C-4D71-924E-69C875D5B328}">
      <dsp:nvSpPr>
        <dsp:cNvPr id="0" name=""/>
        <dsp:cNvSpPr/>
      </dsp:nvSpPr>
      <dsp:spPr>
        <a:xfrm>
          <a:off x="0" y="775602"/>
          <a:ext cx="8712968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8E7598-4D16-4942-9BFD-201C7A9B7AAA}">
      <dsp:nvSpPr>
        <dsp:cNvPr id="0" name=""/>
        <dsp:cNvSpPr/>
      </dsp:nvSpPr>
      <dsp:spPr>
        <a:xfrm>
          <a:off x="435648" y="143351"/>
          <a:ext cx="8255711" cy="809371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baseline="0" dirty="0" smtClean="0">
              <a:solidFill>
                <a:schemeClr val="bg1">
                  <a:lumMod val="95000"/>
                </a:schemeClr>
              </a:solidFill>
              <a:latin typeface="Calibri Light" pitchFamily="34" charset="0"/>
            </a:rPr>
            <a:t>The change from "volume/tonnage thinking" to "logistics/chain and value-added thinking"</a:t>
          </a:r>
          <a:endParaRPr lang="en-US" sz="2400" b="1" kern="1200" dirty="0">
            <a:latin typeface="Calibri Light" pitchFamily="34" charset="0"/>
          </a:endParaRPr>
        </a:p>
      </dsp:txBody>
      <dsp:txXfrm>
        <a:off x="435648" y="143351"/>
        <a:ext cx="8255711" cy="809371"/>
      </dsp:txXfrm>
    </dsp:sp>
    <dsp:sp modelId="{7DD8ED07-B5E9-4832-9F14-78A9CAC424F2}">
      <dsp:nvSpPr>
        <dsp:cNvPr id="0" name=""/>
        <dsp:cNvSpPr/>
      </dsp:nvSpPr>
      <dsp:spPr>
        <a:xfrm>
          <a:off x="0" y="3229304"/>
          <a:ext cx="8712968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E390BC-8362-4419-9331-8C31035DCF39}">
      <dsp:nvSpPr>
        <dsp:cNvPr id="0" name=""/>
        <dsp:cNvSpPr/>
      </dsp:nvSpPr>
      <dsp:spPr>
        <a:xfrm>
          <a:off x="381777" y="1209285"/>
          <a:ext cx="8247649" cy="2263621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1" kern="1200" dirty="0" smtClean="0">
              <a:latin typeface="Calibri Light" pitchFamily="34" charset="0"/>
              <a:cs typeface="Times New Roman" pitchFamily="18" charset="0"/>
            </a:rPr>
            <a:t>"Volume thinking" neglects the logistic revolution, in particular the rise of product channel logistics or business logistics. What may be referred to as "logistic thinking" has a double impact on the conventional positioning of ports. The emphasis shifts from volumes to value added and from physical to logistic accessibility. (Paul </a:t>
          </a:r>
          <a:r>
            <a:rPr lang="en-US" sz="2400" b="1" i="1" kern="1200" dirty="0" err="1" smtClean="0">
              <a:latin typeface="Calibri Light" pitchFamily="34" charset="0"/>
              <a:cs typeface="Times New Roman" pitchFamily="18" charset="0"/>
            </a:rPr>
            <a:t>Drewe</a:t>
          </a:r>
          <a:r>
            <a:rPr lang="en-US" sz="2400" b="1" i="1" kern="1200" dirty="0" smtClean="0">
              <a:latin typeface="Calibri Light" pitchFamily="34" charset="0"/>
              <a:cs typeface="Times New Roman" pitchFamily="18" charset="0"/>
            </a:rPr>
            <a:t>)</a:t>
          </a:r>
          <a:endParaRPr lang="en-US" sz="2400" b="1" kern="1200" dirty="0">
            <a:latin typeface="Calibri Light" pitchFamily="34" charset="0"/>
          </a:endParaRPr>
        </a:p>
      </dsp:txBody>
      <dsp:txXfrm>
        <a:off x="381777" y="1209285"/>
        <a:ext cx="8247649" cy="2263621"/>
      </dsp:txXfrm>
    </dsp:sp>
    <dsp:sp modelId="{A553E55A-161E-400F-A687-4C0BD61260C2}">
      <dsp:nvSpPr>
        <dsp:cNvPr id="0" name=""/>
        <dsp:cNvSpPr/>
      </dsp:nvSpPr>
      <dsp:spPr>
        <a:xfrm>
          <a:off x="0" y="4463361"/>
          <a:ext cx="8712968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D01EDD-7CC6-451F-B660-3EA7DE03B756}">
      <dsp:nvSpPr>
        <dsp:cNvPr id="0" name=""/>
        <dsp:cNvSpPr/>
      </dsp:nvSpPr>
      <dsp:spPr>
        <a:xfrm>
          <a:off x="435648" y="3596504"/>
          <a:ext cx="8255711" cy="1043977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1" kern="1200" dirty="0" smtClean="0">
              <a:latin typeface="Calibri Light" pitchFamily="34" charset="0"/>
              <a:cs typeface="Times New Roman" pitchFamily="18" charset="0"/>
            </a:rPr>
            <a:t>To shift from physical to logistic accessibility means to change to a dedicated and controlled logistics accessibility.</a:t>
          </a:r>
          <a:endParaRPr lang="en-GB" sz="2400" b="1" i="1" kern="1200" baseline="0" dirty="0" smtClean="0">
            <a:solidFill>
              <a:schemeClr val="bg1">
                <a:lumMod val="95000"/>
              </a:schemeClr>
            </a:solidFill>
            <a:latin typeface="Calibri Light" pitchFamily="34" charset="0"/>
            <a:cs typeface="Times New Roman" pitchFamily="18" charset="0"/>
          </a:endParaRPr>
        </a:p>
      </dsp:txBody>
      <dsp:txXfrm>
        <a:off x="435648" y="3596504"/>
        <a:ext cx="8255711" cy="1043977"/>
      </dsp:txXfrm>
    </dsp:sp>
    <dsp:sp modelId="{2B305603-67F2-4A6C-84FF-9D5A4085AA90}">
      <dsp:nvSpPr>
        <dsp:cNvPr id="0" name=""/>
        <dsp:cNvSpPr/>
      </dsp:nvSpPr>
      <dsp:spPr>
        <a:xfrm>
          <a:off x="0" y="5314888"/>
          <a:ext cx="8712968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8525B7-B155-41B6-B933-138C68B64B28}">
      <dsp:nvSpPr>
        <dsp:cNvPr id="0" name=""/>
        <dsp:cNvSpPr/>
      </dsp:nvSpPr>
      <dsp:spPr>
        <a:xfrm>
          <a:off x="435648" y="4830561"/>
          <a:ext cx="8255711" cy="661447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baseline="0" dirty="0" smtClean="0">
              <a:solidFill>
                <a:schemeClr val="bg1">
                  <a:lumMod val="95000"/>
                </a:schemeClr>
              </a:solidFill>
              <a:latin typeface="Calibri Light" pitchFamily="34" charset="0"/>
            </a:rPr>
            <a:t>What we need? What we have?</a:t>
          </a:r>
          <a:endParaRPr lang="en-GB" sz="2400" b="1" kern="1200" baseline="0" dirty="0" smtClean="0">
            <a:solidFill>
              <a:schemeClr val="bg1">
                <a:lumMod val="95000"/>
              </a:schemeClr>
            </a:solidFill>
            <a:latin typeface="Calibri Light" pitchFamily="34" charset="0"/>
            <a:cs typeface="Calibri"/>
          </a:endParaRPr>
        </a:p>
      </dsp:txBody>
      <dsp:txXfrm>
        <a:off x="435648" y="4830561"/>
        <a:ext cx="8255711" cy="6614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0.26645</cdr:x>
      <cdr:y>0.8449</cdr:y>
    </cdr:from>
    <cdr:to>
      <cdr:x>0.34961</cdr:x>
      <cdr:y>0.9149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14600" y="3476600"/>
          <a:ext cx="722376" cy="2880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000" noProof="0" dirty="0" smtClean="0"/>
            <a:t>Maritime</a:t>
          </a:r>
          <a:endParaRPr lang="en-US" sz="1000" noProof="0" dirty="0"/>
        </a:p>
      </cdr:txBody>
    </cdr:sp>
  </cdr:relSizeAnchor>
  <cdr:relSizeAnchor xmlns:cdr="http://schemas.openxmlformats.org/drawingml/2006/chartDrawing">
    <cdr:from>
      <cdr:x>0.41566</cdr:x>
      <cdr:y>0.8449</cdr:y>
    </cdr:from>
    <cdr:to>
      <cdr:x>0.49882</cdr:x>
      <cdr:y>0.9149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610744" y="3476600"/>
          <a:ext cx="722376" cy="2880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CL" sz="1000" dirty="0" err="1" smtClean="0"/>
            <a:t>Other</a:t>
          </a:r>
          <a:endParaRPr lang="en-US" sz="1000" dirty="0"/>
        </a:p>
      </cdr:txBody>
    </cdr:sp>
  </cdr:relSizeAnchor>
  <cdr:relSizeAnchor xmlns:cdr="http://schemas.openxmlformats.org/drawingml/2006/chartDrawing">
    <cdr:from>
      <cdr:x>0.55658</cdr:x>
      <cdr:y>0.8449</cdr:y>
    </cdr:from>
    <cdr:to>
      <cdr:x>0.63947</cdr:x>
      <cdr:y>0.9149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834880" y="3476600"/>
          <a:ext cx="720080" cy="288032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s-CL" sz="1000" dirty="0" err="1" smtClean="0"/>
            <a:t>Railway</a:t>
          </a:r>
          <a:endParaRPr lang="en-US" sz="1000" dirty="0"/>
        </a:p>
      </cdr:txBody>
    </cdr:sp>
  </cdr:relSizeAnchor>
  <cdr:relSizeAnchor xmlns:cdr="http://schemas.openxmlformats.org/drawingml/2006/chartDrawing">
    <cdr:from>
      <cdr:x>0.6975</cdr:x>
      <cdr:y>0.8449</cdr:y>
    </cdr:from>
    <cdr:to>
      <cdr:x>0.78039</cdr:x>
      <cdr:y>0.9149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6059016" y="3476600"/>
          <a:ext cx="720080" cy="288032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s-CL" sz="1000" dirty="0" err="1" smtClean="0"/>
            <a:t>Waterway</a:t>
          </a:r>
          <a:endParaRPr lang="en-US" sz="1000" dirty="0"/>
        </a:p>
      </cdr:txBody>
    </cdr:sp>
  </cdr:relSizeAnchor>
  <cdr:relSizeAnchor xmlns:cdr="http://schemas.openxmlformats.org/drawingml/2006/chartDrawing">
    <cdr:from>
      <cdr:x>0.83842</cdr:x>
      <cdr:y>0.8449</cdr:y>
    </cdr:from>
    <cdr:to>
      <cdr:x>0.92131</cdr:x>
      <cdr:y>0.9149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7283152" y="3476600"/>
          <a:ext cx="720080" cy="288032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s-CL" sz="1000" dirty="0" smtClean="0"/>
            <a:t>Road</a:t>
          </a:r>
          <a:endParaRPr lang="en-US" sz="1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45" cy="464205"/>
          </a:xfrm>
          <a:prstGeom prst="rect">
            <a:avLst/>
          </a:prstGeom>
        </p:spPr>
        <p:txBody>
          <a:bodyPr vert="horz" wrap="square" lIns="88139" tIns="44070" rIns="88139" bIns="4407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1"/>
            <a:ext cx="3038145" cy="464205"/>
          </a:xfrm>
          <a:prstGeom prst="rect">
            <a:avLst/>
          </a:prstGeom>
        </p:spPr>
        <p:txBody>
          <a:bodyPr vert="horz" wrap="square" lIns="88139" tIns="44070" rIns="88139" bIns="4407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ACE2D38A-4099-4691-9355-DFD9EC744A25}" type="datetimeFigureOut">
              <a:rPr lang="es-CL"/>
              <a:pPr>
                <a:defRPr/>
              </a:pPr>
              <a:t>26-04-2015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59"/>
            <a:ext cx="3038145" cy="464205"/>
          </a:xfrm>
          <a:prstGeom prst="rect">
            <a:avLst/>
          </a:prstGeom>
        </p:spPr>
        <p:txBody>
          <a:bodyPr vert="horz" wrap="square" lIns="88139" tIns="44070" rIns="88139" bIns="4407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830659"/>
            <a:ext cx="3038145" cy="464205"/>
          </a:xfrm>
          <a:prstGeom prst="rect">
            <a:avLst/>
          </a:prstGeom>
        </p:spPr>
        <p:txBody>
          <a:bodyPr vert="horz" wrap="square" lIns="88139" tIns="44070" rIns="88139" bIns="4407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7C8C5704-CD82-4078-A56F-BDC34DEAAA20}" type="slidenum">
              <a:rPr lang="es-CL" altLang="en-US"/>
              <a:pPr>
                <a:defRPr/>
              </a:pPr>
              <a:t>‹#›</a:t>
            </a:fld>
            <a:endParaRPr lang="es-CL" altLang="en-US"/>
          </a:p>
        </p:txBody>
      </p:sp>
    </p:spTree>
    <p:extLst>
      <p:ext uri="{BB962C8B-B14F-4D97-AF65-F5344CB8AC3E}">
        <p14:creationId xmlns="" xmlns:p14="http://schemas.microsoft.com/office/powerpoint/2010/main" val="1359788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45" cy="464205"/>
          </a:xfrm>
          <a:prstGeom prst="rect">
            <a:avLst/>
          </a:prstGeom>
        </p:spPr>
        <p:txBody>
          <a:bodyPr vert="horz" wrap="square" lIns="95472" tIns="47736" rIns="95472" bIns="4773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4" y="1"/>
            <a:ext cx="3038145" cy="464205"/>
          </a:xfrm>
          <a:prstGeom prst="rect">
            <a:avLst/>
          </a:prstGeom>
        </p:spPr>
        <p:txBody>
          <a:bodyPr vert="horz" wrap="square" lIns="95472" tIns="47736" rIns="95472" bIns="4773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D19975D1-017E-4AF6-BB25-1DBF78732CCC}" type="datetimeFigureOut">
              <a:rPr lang="en-GB"/>
              <a:pPr>
                <a:defRPr/>
              </a:pPr>
              <a:t>26/04/2015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72" tIns="47736" rIns="95472" bIns="47736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5" y="4416099"/>
            <a:ext cx="5607711" cy="4182457"/>
          </a:xfrm>
          <a:prstGeom prst="rect">
            <a:avLst/>
          </a:prstGeom>
        </p:spPr>
        <p:txBody>
          <a:bodyPr vert="horz" wrap="square" lIns="95472" tIns="47736" rIns="95472" bIns="47736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59"/>
            <a:ext cx="3038145" cy="464205"/>
          </a:xfrm>
          <a:prstGeom prst="rect">
            <a:avLst/>
          </a:prstGeom>
        </p:spPr>
        <p:txBody>
          <a:bodyPr vert="horz" wrap="square" lIns="95472" tIns="47736" rIns="95472" bIns="4773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4" y="8830659"/>
            <a:ext cx="3038145" cy="464205"/>
          </a:xfrm>
          <a:prstGeom prst="rect">
            <a:avLst/>
          </a:prstGeom>
        </p:spPr>
        <p:txBody>
          <a:bodyPr vert="horz" wrap="square" lIns="95472" tIns="47736" rIns="95472" bIns="4773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4D3F7336-CF18-458B-8DEF-49C6BD53B34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="" xmlns:p14="http://schemas.microsoft.com/office/powerpoint/2010/main" val="3092021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3F7336-CF18-458B-8DEF-49C6BD53B342}" type="slidenum">
              <a:rPr lang="en-GB" altLang="en-US" smtClean="0"/>
              <a:pPr>
                <a:defRPr/>
              </a:pPr>
              <a:t>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3F7336-CF18-458B-8DEF-49C6BD53B342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7800" marR="0" indent="-177800" algn="l" defTabSz="914400" rtl="0" eaLnBrk="0" fontAlgn="base" latinLnBrk="0" hangingPunct="0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Tx/>
              <a:buSzTx/>
              <a:buFont typeface="Webdings" pitchFamily="18" charset="2"/>
              <a:buChar char="4"/>
              <a:tabLst/>
              <a:defRPr/>
            </a:pPr>
            <a:r>
              <a:rPr lang="en-US" noProof="0" dirty="0" smtClean="0"/>
              <a:t>An ECLAC study</a:t>
            </a:r>
            <a:r>
              <a:rPr lang="en-US" baseline="0" noProof="0" dirty="0" smtClean="0"/>
              <a:t> anticipate the arrive of vessels which capacity is +13000  TEU in South America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D5C2D-9931-40DA-BE51-B39E63985C5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7800" marR="0" indent="-177800" algn="l" defTabSz="914400" rtl="0" eaLnBrk="0" fontAlgn="base" latinLnBrk="0" hangingPunct="0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Tx/>
              <a:buSzTx/>
              <a:buFont typeface="Webdings" pitchFamily="18" charset="2"/>
              <a:buChar char="4"/>
              <a:tabLst/>
              <a:defRPr/>
            </a:pPr>
            <a:r>
              <a:rPr lang="en-US" noProof="0" dirty="0" smtClean="0"/>
              <a:t>Right now there is no need for any ship to speed up and all our characters are still asking ships to proceed at their eco</a:t>
            </a:r>
            <a:r>
              <a:rPr lang="en-US" baseline="0" noProof="0" dirty="0" smtClean="0"/>
              <a:t> speeds on all journeys. So, anecdotal evidence suggests that no one is speeding up. But vessels running faster than previously imply a new turmoil on the weak equilibrium between demand and supply.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D5C2D-9931-40DA-BE51-B39E63985C5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136B6-0FA9-43E4-A602-C5A289FF0D1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noProof="0" smtClean="0"/>
              <a:t>Klikk for å redigere tittelstil</a:t>
            </a:r>
            <a:endParaRPr lang="en-GB" noProof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smtClean="0"/>
              <a:t>Klikk for å redigere undertittelstil i malen</a:t>
            </a:r>
            <a:endParaRPr lang="en-GB" noProof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1C546-5280-4FB6-89ED-5DC4A397A98B}" type="datetimeFigureOut">
              <a:rPr lang="nb-NO"/>
              <a:pPr>
                <a:defRPr/>
              </a:pPr>
              <a:t>26.04.2015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GB" noProof="0" smtClean="0"/>
              <a:t>Klikk for å redigere tittelstil</a:t>
            </a:r>
            <a:endParaRPr lang="en-GB" noProof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A1A28-3E0C-4DC4-9C55-46C4CF5A88CD}" type="datetimeFigureOut">
              <a:rPr lang="nb-NO"/>
              <a:pPr>
                <a:defRPr/>
              </a:pPr>
              <a:t>26.04.2015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DE04A8-47D2-47E9-81F6-340E26039E3F}" type="datetimeFigureOut">
              <a:rPr lang="nb-NO"/>
              <a:pPr>
                <a:defRPr/>
              </a:pPr>
              <a:t>26.04.2015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975475" y="651986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6BFD19C6-40E7-464C-9E48-16965DC53E47}" type="slidenum">
              <a:rPr lang="nb-NO" altLang="en-US"/>
              <a:pPr>
                <a:defRPr/>
              </a:pPr>
              <a:t>‹#›</a:t>
            </a:fld>
            <a:endParaRPr lang="nb-NO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2BCBF0-2506-4169-815A-38AB6B7CDE8A}" type="datetimeFigureOut">
              <a:rPr lang="nb-NO"/>
              <a:pPr>
                <a:defRPr/>
              </a:pPr>
              <a:t>26.04.2015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975475" y="651986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350AFD4-F876-4CF9-B8AB-F65FAF0CC410}" type="slidenum">
              <a:rPr lang="nb-NO" altLang="en-US"/>
              <a:pPr>
                <a:defRPr/>
              </a:pPr>
              <a:t>‹#›</a:t>
            </a:fld>
            <a:endParaRPr lang="nb-NO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2BCEA38-F238-4D99-A063-C42C34256986}" type="datetimeFigureOut">
              <a:rPr lang="nb-NO"/>
              <a:pPr>
                <a:defRPr/>
              </a:pPr>
              <a:t>26.04.2015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975475" y="651986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AC3E90C-275A-4875-87BE-9F62C8CC758E}" type="slidenum">
              <a:rPr lang="nb-NO" altLang="en-US"/>
              <a:pPr>
                <a:defRPr/>
              </a:pPr>
              <a:t>‹#›</a:t>
            </a:fld>
            <a:endParaRPr lang="nb-NO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166" y="381000"/>
            <a:ext cx="8296736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796" y="1524000"/>
            <a:ext cx="3975397" cy="4641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5915" y="1524001"/>
            <a:ext cx="3975397" cy="2244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25915" y="3921126"/>
            <a:ext cx="3975397" cy="2244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4"/>
          <p:cNvSpPr txBox="1">
            <a:spLocks noChangeArrowheads="1"/>
          </p:cNvSpPr>
          <p:nvPr/>
        </p:nvSpPr>
        <p:spPr bwMode="auto">
          <a:xfrm>
            <a:off x="8655050" y="6637338"/>
            <a:ext cx="139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eaLnBrk="1" hangingPunct="1">
              <a:defRPr/>
            </a:pPr>
            <a:fld id="{C52FB1CC-A1BD-41E7-9011-1A85883D4F1F}" type="slidenum">
              <a:rPr lang="en-US" altLang="en-US" sz="900">
                <a:latin typeface="Arial" charset="0"/>
                <a:cs typeface="Arial" charset="0"/>
              </a:rPr>
              <a:pPr algn="r" eaLnBrk="1" hangingPunct="1">
                <a:defRPr/>
              </a:pPr>
              <a:t>‹#›</a:t>
            </a:fld>
            <a:endParaRPr lang="en-US" altLang="en-US" sz="900">
              <a:latin typeface="Arial" charset="0"/>
              <a:cs typeface="Arial" charset="0"/>
            </a:endParaRPr>
          </a:p>
        </p:txBody>
      </p:sp>
      <p:sp>
        <p:nvSpPr>
          <p:cNvPr id="4" name="Rectangle 71"/>
          <p:cNvSpPr>
            <a:spLocks noChangeArrowheads="1"/>
          </p:cNvSpPr>
          <p:nvPr/>
        </p:nvSpPr>
        <p:spPr bwMode="auto">
          <a:xfrm>
            <a:off x="7938" y="130175"/>
            <a:ext cx="9136062" cy="274638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/>
          <a:lstStyle/>
          <a:p>
            <a:pPr eaLnBrk="1" hangingPunct="1">
              <a:defRPr/>
            </a:pPr>
            <a:endParaRPr lang="es-MX" altLang="en-US" sz="2400">
              <a:latin typeface="Times New Roman" pitchFamily="18" charset="0"/>
              <a:cs typeface="Arial" charset="0"/>
            </a:endParaRPr>
          </a:p>
        </p:txBody>
      </p:sp>
      <p:pic>
        <p:nvPicPr>
          <p:cNvPr id="5" name="Picture 77" descr="big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5" y="14288"/>
            <a:ext cx="6334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2275" y="381000"/>
            <a:ext cx="8296275" cy="603250"/>
          </a:xfrm>
        </p:spPr>
        <p:txBody>
          <a:bodyPr/>
          <a:lstStyle>
            <a:lvl1pPr algn="l">
              <a:defRPr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Klikk for å redigere tittelstil</a:t>
            </a:r>
          </a:p>
        </p:txBody>
      </p:sp>
      <p:sp>
        <p:nvSpPr>
          <p:cNvPr id="1027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Klikk for å redigere tekststiler i malen</a:t>
            </a:r>
          </a:p>
          <a:p>
            <a:pPr lvl="1"/>
            <a:r>
              <a:rPr lang="en-GB" altLang="en-US" smtClean="0"/>
              <a:t>Andre nivå</a:t>
            </a:r>
          </a:p>
          <a:p>
            <a:pPr lvl="2"/>
            <a:r>
              <a:rPr lang="en-GB" altLang="en-US" smtClean="0"/>
              <a:t>Tredje nivå</a:t>
            </a:r>
          </a:p>
          <a:p>
            <a:pPr lvl="3"/>
            <a:r>
              <a:rPr lang="en-GB" altLang="en-US" smtClean="0"/>
              <a:t>Fjerde nivå</a:t>
            </a:r>
          </a:p>
          <a:p>
            <a:pPr lvl="4"/>
            <a:r>
              <a:rPr lang="en-GB" altLang="en-US" smtClean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7763169E-2B53-4282-BE5A-953DCC69EE70}" type="datetimeFigureOut">
              <a:rPr lang="nb-NO"/>
              <a:pPr>
                <a:defRPr/>
              </a:pPr>
              <a:t>26.04.2015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903" r:id="rId3"/>
    <p:sldLayoutId id="2147483904" r:id="rId4"/>
    <p:sldLayoutId id="2147483905" r:id="rId5"/>
    <p:sldLayoutId id="2147483906" r:id="rId6"/>
    <p:sldLayoutId id="2147483908" r:id="rId7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Fondo_mundo_color.jpg" descr="/A_TRABAJOS/25-10/APLA/2011/Presentacion PPT/PPTAPLAOK/imagenes/Fondo_mundo_color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12999"/>
          <a:stretch>
            <a:fillRect/>
          </a:stretch>
        </p:blipFill>
        <p:spPr bwMode="auto">
          <a:xfrm>
            <a:off x="0" y="0"/>
            <a:ext cx="795496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3995936" y="2794001"/>
            <a:ext cx="5040560" cy="3515320"/>
          </a:xfrm>
          <a:prstGeom prst="rect">
            <a:avLst/>
          </a:prstGeom>
          <a:solidFill>
            <a:srgbClr val="2F4C5A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346004" y="3068960"/>
            <a:ext cx="73597" cy="15696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419600" y="4397375"/>
            <a:ext cx="496728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s-ES" sz="2200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s-ES" sz="2200" dirty="0" smtClean="0">
                <a:solidFill>
                  <a:schemeClr val="bg1"/>
                </a:solidFill>
                <a:latin typeface="Calibri" pitchFamily="34" charset="0"/>
              </a:rPr>
              <a:t>Ricardo J. Sánchez</a:t>
            </a:r>
            <a:endParaRPr lang="en-US" sz="2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419601" y="4687976"/>
            <a:ext cx="493077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" charset="0"/>
              </a:rPr>
              <a:t/>
            </a:r>
            <a:b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" charset="0"/>
              </a:rPr>
            </a:b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" charset="0"/>
              </a:rPr>
              <a:t/>
            </a:r>
            <a:b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" charset="0"/>
              </a:rPr>
            </a:br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" charset="0"/>
              </a:rPr>
              <a:t>División </a:t>
            </a: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" charset="0"/>
              </a:rPr>
              <a:t>de Recursos Naturales e Infraestructura</a:t>
            </a:r>
            <a:b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" charset="0"/>
              </a:rPr>
            </a:b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" charset="0"/>
              </a:rPr>
              <a:t>CEPAL | Naciones </a:t>
            </a:r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" charset="0"/>
              </a:rPr>
              <a:t>Unidas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pic>
        <p:nvPicPr>
          <p:cNvPr id="10" name="Picture 9" descr="cepalbilingue pantone300.jpg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68344" y="174571"/>
            <a:ext cx="1350373" cy="2295255"/>
          </a:xfrm>
          <a:prstGeom prst="rect">
            <a:avLst/>
          </a:prstGeom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4499992" y="3068960"/>
            <a:ext cx="452812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+mn-cs"/>
              </a:rPr>
              <a:t>Desafíos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+mn-cs"/>
              </a:rPr>
              <a:t> del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+mn-cs"/>
              </a:rPr>
              <a:t>transporte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+mn-cs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+mn-cs"/>
              </a:rPr>
              <a:t>marítimo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+mn-cs"/>
              </a:rPr>
              <a:t> y la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+mn-cs"/>
              </a:rPr>
              <a:t>gobernanza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+mn-cs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+mn-cs"/>
              </a:rPr>
              <a:t>portuaria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+mn-cs"/>
              </a:rPr>
              <a:t> en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+mn-cs"/>
              </a:rPr>
              <a:t>Suramérica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cs typeface="+mn-cs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21428" y="44624"/>
            <a:ext cx="76328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cs typeface="+mn-cs"/>
              </a:rPr>
              <a:t>IX </a:t>
            </a:r>
            <a:r>
              <a:rPr lang="en-US" sz="3200" cap="smal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cs typeface="+mn-cs"/>
              </a:rPr>
              <a:t>Encuentro</a:t>
            </a:r>
            <a:r>
              <a:rPr lang="en-US" sz="3200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cs typeface="+mn-cs"/>
              </a:rPr>
              <a:t> </a:t>
            </a:r>
            <a:r>
              <a:rPr lang="en-US" sz="3200" cap="smal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cs typeface="+mn-cs"/>
              </a:rPr>
              <a:t>Argentino</a:t>
            </a:r>
            <a:r>
              <a:rPr lang="en-US" sz="3200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cs typeface="+mn-cs"/>
              </a:rPr>
              <a:t> de </a:t>
            </a:r>
            <a:r>
              <a:rPr lang="en-US" sz="3200" cap="smal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cs typeface="+mn-cs"/>
              </a:rPr>
              <a:t>Transporte</a:t>
            </a:r>
            <a:r>
              <a:rPr lang="en-US" sz="3200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cs typeface="+mn-cs"/>
              </a:rPr>
              <a:t> Fluvial</a:t>
            </a:r>
            <a:endParaRPr lang="en-US" sz="3200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charset="0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11147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39163"/>
            <a:ext cx="8721724" cy="6310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 10"/>
          <p:cNvSpPr/>
          <p:nvPr/>
        </p:nvSpPr>
        <p:spPr>
          <a:xfrm>
            <a:off x="7961850" y="2065348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020272" y="3356992"/>
            <a:ext cx="144016" cy="14401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7164288" y="2209364"/>
            <a:ext cx="819869" cy="1147628"/>
          </a:xfrm>
          <a:prstGeom prst="straightConnector1">
            <a:avLst/>
          </a:prstGeom>
          <a:noFill/>
          <a:ln w="28575" cap="flat" cmpd="sng" algn="ctr">
            <a:solidFill>
              <a:srgbClr val="CCCCFF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6372400" y="6174305"/>
            <a:ext cx="2594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Source: Sánchez &amp;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Perrotti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 (2012)</a:t>
            </a: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" y="665510"/>
            <a:ext cx="7452320" cy="603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s-MX" sz="32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ＭＳ Ｐゴシック" pitchFamily="-109" charset="-128"/>
                <a:cs typeface="ＭＳ Ｐゴシック" pitchFamily="-109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109" charset="-128"/>
                <a:cs typeface="ＭＳ Ｐゴシック" pitchFamily="-109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109" charset="-128"/>
                <a:cs typeface="ＭＳ Ｐゴシック" pitchFamily="-109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109" charset="-128"/>
                <a:cs typeface="ＭＳ Ｐゴシック" pitchFamily="-109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109" charset="-128"/>
                <a:cs typeface="ＭＳ Ｐゴシック" pitchFamily="-109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2800" kern="0" dirty="0">
                <a:solidFill>
                  <a:schemeClr val="bg1"/>
                </a:solidFill>
              </a:rPr>
              <a:t>LAC: </a:t>
            </a:r>
            <a:r>
              <a:rPr lang="en-US" sz="2800" kern="0" dirty="0" err="1">
                <a:solidFill>
                  <a:schemeClr val="bg1"/>
                </a:solidFill>
              </a:rPr>
              <a:t>Fullcontainerships</a:t>
            </a:r>
            <a:r>
              <a:rPr lang="en-US" sz="2800" kern="0" dirty="0">
                <a:solidFill>
                  <a:schemeClr val="bg1"/>
                </a:solidFill>
              </a:rPr>
              <a:t> maximum size </a:t>
            </a:r>
            <a:r>
              <a:rPr lang="en-US" sz="2800" kern="0" dirty="0" smtClean="0">
                <a:solidFill>
                  <a:schemeClr val="bg1"/>
                </a:solidFill>
              </a:rPr>
              <a:t>1984-2020</a:t>
            </a:r>
            <a:endParaRPr lang="en-US" sz="2800" kern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278650"/>
            <a:ext cx="9143999" cy="6032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s-MX" sz="32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ＭＳ Ｐゴシック" pitchFamily="-109" charset="-128"/>
                <a:cs typeface="ＭＳ Ｐゴシック" pitchFamily="-109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109" charset="-128"/>
                <a:cs typeface="ＭＳ Ｐゴシック" pitchFamily="-109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109" charset="-128"/>
                <a:cs typeface="ＭＳ Ｐゴシック" pitchFamily="-109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109" charset="-128"/>
                <a:cs typeface="ＭＳ Ｐゴシック" pitchFamily="-109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109" charset="-128"/>
                <a:cs typeface="ＭＳ Ｐゴシック" pitchFamily="-109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 smtClean="0">
                <a:solidFill>
                  <a:schemeClr val="bg1"/>
                </a:solidFill>
              </a:rPr>
              <a:t>Global expected fleet: as June 2016, if…</a:t>
            </a:r>
            <a:endParaRPr lang="en-US" kern="0" dirty="0">
              <a:solidFill>
                <a:schemeClr val="bg1"/>
              </a:solidFill>
            </a:endParaRPr>
          </a:p>
        </p:txBody>
      </p:sp>
      <p:sp>
        <p:nvSpPr>
          <p:cNvPr id="4" name="CuadroTexto 6"/>
          <p:cNvSpPr txBox="1"/>
          <p:nvPr/>
        </p:nvSpPr>
        <p:spPr>
          <a:xfrm>
            <a:off x="0" y="1088740"/>
            <a:ext cx="91439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alibri" panose="020F0502020204030204" pitchFamily="34" charset="0"/>
              </a:rPr>
              <a:t>Merger HSDG + CCNI is confirmed</a:t>
            </a:r>
          </a:p>
          <a:p>
            <a:r>
              <a:rPr lang="en-GB" dirty="0" smtClean="0">
                <a:solidFill>
                  <a:schemeClr val="bg1"/>
                </a:solidFill>
                <a:latin typeface="Calibri" panose="020F0502020204030204" pitchFamily="34" charset="0"/>
              </a:rPr>
              <a:t>O3 (CCU) is finally done…</a:t>
            </a:r>
          </a:p>
          <a:p>
            <a:r>
              <a:rPr lang="en-GB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And a double German occurs (HHCC) ??</a:t>
            </a:r>
            <a:endParaRPr lang="en-GB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Imagen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436" y="1052736"/>
            <a:ext cx="8699746" cy="5665515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5074489" y="2568331"/>
            <a:ext cx="3651174" cy="1355724"/>
            <a:chOff x="3390" y="941"/>
            <a:chExt cx="1875" cy="854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3390" y="941"/>
              <a:ext cx="1870" cy="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3390" y="941"/>
              <a:ext cx="1870" cy="31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>
                <a:solidFill>
                  <a:schemeClr val="bg1"/>
                </a:solidFill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3390" y="1248"/>
              <a:ext cx="1870" cy="107"/>
            </a:xfrm>
            <a:prstGeom prst="rect">
              <a:avLst/>
            </a:prstGeom>
            <a:solidFill>
              <a:srgbClr val="762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s-MX" dirty="0" smtClean="0"/>
                <a:t>y</a:t>
              </a:r>
              <a:endParaRPr lang="es-CL" dirty="0"/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3390" y="1350"/>
              <a:ext cx="1870" cy="107"/>
            </a:xfrm>
            <a:prstGeom prst="rect">
              <a:avLst/>
            </a:prstGeom>
            <a:solidFill>
              <a:srgbClr val="963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s-MX" dirty="0" smtClean="0"/>
                <a:t>y</a:t>
              </a:r>
              <a:endParaRPr lang="es-CL" dirty="0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3390" y="1452"/>
              <a:ext cx="1870" cy="108"/>
            </a:xfrm>
            <a:prstGeom prst="rect">
              <a:avLst/>
            </a:prstGeom>
            <a:solidFill>
              <a:srgbClr val="C84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3390" y="1554"/>
              <a:ext cx="1870" cy="108"/>
            </a:xfrm>
            <a:prstGeom prst="rect">
              <a:avLst/>
            </a:prstGeom>
            <a:solidFill>
              <a:srgbClr val="FF6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3390" y="1657"/>
              <a:ext cx="1870" cy="107"/>
            </a:xfrm>
            <a:prstGeom prst="rect">
              <a:avLst/>
            </a:prstGeom>
            <a:solidFill>
              <a:srgbClr val="FD9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3648" y="1258"/>
              <a:ext cx="14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L" altLang="es-CL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2M</a:t>
              </a:r>
              <a:endParaRPr kumimoji="0" lang="es-CL" altLang="es-C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4256" y="1258"/>
              <a:ext cx="14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L" altLang="es-CL" sz="1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2M</a:t>
              </a:r>
              <a:endParaRPr kumimoji="0" lang="es-CL" altLang="es-C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4892" y="1258"/>
              <a:ext cx="12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L" altLang="es-CL" sz="1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G6</a:t>
              </a:r>
              <a:endParaRPr kumimoji="0" lang="es-CL" altLang="es-C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3657" y="1360"/>
              <a:ext cx="12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L" altLang="es-CL" sz="1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G6</a:t>
              </a:r>
              <a:endParaRPr kumimoji="0" lang="es-CL" altLang="es-C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4210" y="1360"/>
              <a:ext cx="24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L" altLang="es-CL" sz="1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CKYHE</a:t>
              </a:r>
              <a:endParaRPr kumimoji="0" lang="es-CL" altLang="es-C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4841" y="1360"/>
              <a:ext cx="24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L" altLang="es-CL" sz="1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CKYHE</a:t>
              </a:r>
              <a:endParaRPr kumimoji="0" lang="es-CL" altLang="es-C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3597" y="1462"/>
              <a:ext cx="23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L" altLang="es-CL" sz="10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Calibri" panose="020F0502020204030204" pitchFamily="34" charset="0"/>
                </a:rPr>
                <a:t>OTROS</a:t>
              </a:r>
              <a:endParaRPr kumimoji="0" lang="es-CL" altLang="es-CL" sz="1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4261" y="1462"/>
              <a:ext cx="9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L" altLang="es-CL" sz="10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Calibri" panose="020F0502020204030204" pitchFamily="34" charset="0"/>
                </a:rPr>
                <a:t>G6</a:t>
              </a:r>
              <a:endParaRPr kumimoji="0" lang="es-CL" altLang="es-CL" sz="1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4887" y="1462"/>
              <a:ext cx="11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L" altLang="es-CL" sz="10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Calibri" panose="020F0502020204030204" pitchFamily="34" charset="0"/>
                </a:rPr>
                <a:t>2M</a:t>
              </a:r>
              <a:endParaRPr kumimoji="0" lang="es-CL" altLang="es-CL" sz="1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</a:endParaRPr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3542" y="1565"/>
              <a:ext cx="35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L" altLang="es-CL" sz="10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Calibri" panose="020F0502020204030204" pitchFamily="34" charset="0"/>
                </a:rPr>
                <a:t>CMA-CGM</a:t>
              </a:r>
              <a:endParaRPr kumimoji="0" lang="es-CL" altLang="es-CL" sz="1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</a:endParaRP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4150" y="1565"/>
              <a:ext cx="35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L" altLang="es-CL" sz="10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Calibri" panose="020F0502020204030204" pitchFamily="34" charset="0"/>
                </a:rPr>
                <a:t>CMA-CGM</a:t>
              </a:r>
              <a:endParaRPr kumimoji="0" lang="es-CL" altLang="es-CL" sz="1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</a:endParaRPr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4836" y="1565"/>
              <a:ext cx="23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L" altLang="es-CL" sz="10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Calibri" panose="020F0502020204030204" pitchFamily="34" charset="0"/>
                </a:rPr>
                <a:t>OTROS</a:t>
              </a:r>
              <a:endParaRPr kumimoji="0" lang="es-CL" altLang="es-CL" sz="1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</a:endParaRPr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3602" y="1667"/>
              <a:ext cx="24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L" altLang="es-CL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CKYHE</a:t>
              </a:r>
              <a:endParaRPr kumimoji="0" lang="es-CL" altLang="es-C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4205" y="1667"/>
              <a:ext cx="25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L" altLang="es-C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OTROS</a:t>
              </a:r>
              <a:endParaRPr kumimoji="0" lang="es-CL" altLang="es-C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4781" y="1667"/>
              <a:ext cx="36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L" altLang="es-C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CMA-CGM</a:t>
              </a:r>
              <a:endParaRPr kumimoji="0" lang="es-CL" altLang="es-C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3991" y="1048"/>
              <a:ext cx="65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L" altLang="es-CL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Asia - </a:t>
              </a:r>
              <a:r>
                <a:rPr kumimoji="0" lang="es-CL" altLang="es-CL" sz="1200" b="1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Mediterraneo</a:t>
              </a:r>
              <a:endParaRPr kumimoji="0" lang="es-CL" altLang="es-CL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4744" y="1048"/>
              <a:ext cx="42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L" altLang="es-CL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Transpacífico</a:t>
              </a:r>
              <a:endParaRPr kumimoji="0" lang="es-CL" altLang="es-CL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31" name="Rectangle 28"/>
            <p:cNvSpPr>
              <a:spLocks noChangeArrowheads="1"/>
            </p:cNvSpPr>
            <p:nvPr/>
          </p:nvSpPr>
          <p:spPr bwMode="auto">
            <a:xfrm>
              <a:off x="3459" y="1048"/>
              <a:ext cx="46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L" altLang="es-CL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Transatlántico</a:t>
              </a:r>
              <a:endParaRPr kumimoji="0" lang="es-CL" altLang="es-CL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32" name="Rectangle 29"/>
            <p:cNvSpPr>
              <a:spLocks noChangeArrowheads="1"/>
            </p:cNvSpPr>
            <p:nvPr/>
          </p:nvSpPr>
          <p:spPr bwMode="auto">
            <a:xfrm>
              <a:off x="3390" y="941"/>
              <a:ext cx="5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33" name="Rectangle 30"/>
            <p:cNvSpPr>
              <a:spLocks noChangeArrowheads="1"/>
            </p:cNvSpPr>
            <p:nvPr/>
          </p:nvSpPr>
          <p:spPr bwMode="auto">
            <a:xfrm>
              <a:off x="3993" y="941"/>
              <a:ext cx="5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34" name="Rectangle 31"/>
            <p:cNvSpPr>
              <a:spLocks noChangeArrowheads="1"/>
            </p:cNvSpPr>
            <p:nvPr/>
          </p:nvSpPr>
          <p:spPr bwMode="auto">
            <a:xfrm>
              <a:off x="4601" y="941"/>
              <a:ext cx="5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35" name="Line 32"/>
            <p:cNvSpPr>
              <a:spLocks noChangeShapeType="1"/>
            </p:cNvSpPr>
            <p:nvPr/>
          </p:nvSpPr>
          <p:spPr bwMode="auto">
            <a:xfrm>
              <a:off x="3395" y="941"/>
              <a:ext cx="186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36" name="Rectangle 33"/>
            <p:cNvSpPr>
              <a:spLocks noChangeArrowheads="1"/>
            </p:cNvSpPr>
            <p:nvPr/>
          </p:nvSpPr>
          <p:spPr bwMode="auto">
            <a:xfrm>
              <a:off x="3395" y="941"/>
              <a:ext cx="1865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37" name="Rectangle 34"/>
            <p:cNvSpPr>
              <a:spLocks noChangeArrowheads="1"/>
            </p:cNvSpPr>
            <p:nvPr/>
          </p:nvSpPr>
          <p:spPr bwMode="auto">
            <a:xfrm>
              <a:off x="5255" y="941"/>
              <a:ext cx="5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38" name="Line 35"/>
            <p:cNvSpPr>
              <a:spLocks noChangeShapeType="1"/>
            </p:cNvSpPr>
            <p:nvPr/>
          </p:nvSpPr>
          <p:spPr bwMode="auto">
            <a:xfrm>
              <a:off x="3395" y="1248"/>
              <a:ext cx="186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39" name="Rectangle 36"/>
            <p:cNvSpPr>
              <a:spLocks noChangeArrowheads="1"/>
            </p:cNvSpPr>
            <p:nvPr/>
          </p:nvSpPr>
          <p:spPr bwMode="auto">
            <a:xfrm>
              <a:off x="3395" y="1248"/>
              <a:ext cx="1865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40" name="Line 37"/>
            <p:cNvSpPr>
              <a:spLocks noChangeShapeType="1"/>
            </p:cNvSpPr>
            <p:nvPr/>
          </p:nvSpPr>
          <p:spPr bwMode="auto">
            <a:xfrm>
              <a:off x="3395" y="1350"/>
              <a:ext cx="186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41" name="Rectangle 38"/>
            <p:cNvSpPr>
              <a:spLocks noChangeArrowheads="1"/>
            </p:cNvSpPr>
            <p:nvPr/>
          </p:nvSpPr>
          <p:spPr bwMode="auto">
            <a:xfrm>
              <a:off x="3395" y="1350"/>
              <a:ext cx="1865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42" name="Line 39"/>
            <p:cNvSpPr>
              <a:spLocks noChangeShapeType="1"/>
            </p:cNvSpPr>
            <p:nvPr/>
          </p:nvSpPr>
          <p:spPr bwMode="auto">
            <a:xfrm>
              <a:off x="3395" y="1452"/>
              <a:ext cx="186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43" name="Rectangle 40"/>
            <p:cNvSpPr>
              <a:spLocks noChangeArrowheads="1"/>
            </p:cNvSpPr>
            <p:nvPr/>
          </p:nvSpPr>
          <p:spPr bwMode="auto">
            <a:xfrm>
              <a:off x="3395" y="1452"/>
              <a:ext cx="1865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44" name="Line 41"/>
            <p:cNvSpPr>
              <a:spLocks noChangeShapeType="1"/>
            </p:cNvSpPr>
            <p:nvPr/>
          </p:nvSpPr>
          <p:spPr bwMode="auto">
            <a:xfrm>
              <a:off x="3395" y="1554"/>
              <a:ext cx="186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45" name="Rectangle 42"/>
            <p:cNvSpPr>
              <a:spLocks noChangeArrowheads="1"/>
            </p:cNvSpPr>
            <p:nvPr/>
          </p:nvSpPr>
          <p:spPr bwMode="auto">
            <a:xfrm>
              <a:off x="3395" y="1554"/>
              <a:ext cx="1865" cy="6"/>
            </a:xfrm>
            <a:prstGeom prst="rect">
              <a:avLst/>
            </a:prstGeom>
            <a:solidFill>
              <a:srgbClr val="FF6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46" name="Line 43"/>
            <p:cNvSpPr>
              <a:spLocks noChangeShapeType="1"/>
            </p:cNvSpPr>
            <p:nvPr/>
          </p:nvSpPr>
          <p:spPr bwMode="auto">
            <a:xfrm>
              <a:off x="3395" y="1657"/>
              <a:ext cx="186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47" name="Rectangle 44"/>
            <p:cNvSpPr>
              <a:spLocks noChangeArrowheads="1"/>
            </p:cNvSpPr>
            <p:nvPr/>
          </p:nvSpPr>
          <p:spPr bwMode="auto">
            <a:xfrm>
              <a:off x="3395" y="1657"/>
              <a:ext cx="1865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48" name="Line 45"/>
            <p:cNvSpPr>
              <a:spLocks noChangeShapeType="1"/>
            </p:cNvSpPr>
            <p:nvPr/>
          </p:nvSpPr>
          <p:spPr bwMode="auto">
            <a:xfrm>
              <a:off x="3390" y="941"/>
              <a:ext cx="0" cy="8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49" name="Rectangle 46"/>
            <p:cNvSpPr>
              <a:spLocks noChangeArrowheads="1"/>
            </p:cNvSpPr>
            <p:nvPr/>
          </p:nvSpPr>
          <p:spPr bwMode="auto">
            <a:xfrm>
              <a:off x="3390" y="941"/>
              <a:ext cx="5" cy="8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50" name="Line 51"/>
            <p:cNvSpPr>
              <a:spLocks noChangeShapeType="1"/>
            </p:cNvSpPr>
            <p:nvPr/>
          </p:nvSpPr>
          <p:spPr bwMode="auto">
            <a:xfrm>
              <a:off x="3395" y="1759"/>
              <a:ext cx="186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51" name="Rectangle 52"/>
            <p:cNvSpPr>
              <a:spLocks noChangeArrowheads="1"/>
            </p:cNvSpPr>
            <p:nvPr/>
          </p:nvSpPr>
          <p:spPr bwMode="auto">
            <a:xfrm>
              <a:off x="3395" y="1759"/>
              <a:ext cx="1865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52" name="Line 53"/>
            <p:cNvSpPr>
              <a:spLocks noChangeShapeType="1"/>
            </p:cNvSpPr>
            <p:nvPr/>
          </p:nvSpPr>
          <p:spPr bwMode="auto">
            <a:xfrm>
              <a:off x="5255" y="946"/>
              <a:ext cx="0" cy="8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53" name="Rectangle 54"/>
            <p:cNvSpPr>
              <a:spLocks noChangeArrowheads="1"/>
            </p:cNvSpPr>
            <p:nvPr/>
          </p:nvSpPr>
          <p:spPr bwMode="auto">
            <a:xfrm>
              <a:off x="5255" y="946"/>
              <a:ext cx="5" cy="81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54" name="Line 55"/>
            <p:cNvSpPr>
              <a:spLocks noChangeShapeType="1"/>
            </p:cNvSpPr>
            <p:nvPr/>
          </p:nvSpPr>
          <p:spPr bwMode="auto">
            <a:xfrm>
              <a:off x="3390" y="176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55" name="Rectangle 56"/>
            <p:cNvSpPr>
              <a:spLocks noChangeArrowheads="1"/>
            </p:cNvSpPr>
            <p:nvPr/>
          </p:nvSpPr>
          <p:spPr bwMode="auto">
            <a:xfrm>
              <a:off x="3390" y="1764"/>
              <a:ext cx="5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56" name="Line 57"/>
            <p:cNvSpPr>
              <a:spLocks noChangeShapeType="1"/>
            </p:cNvSpPr>
            <p:nvPr/>
          </p:nvSpPr>
          <p:spPr bwMode="auto">
            <a:xfrm>
              <a:off x="3993" y="176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57" name="Rectangle 58"/>
            <p:cNvSpPr>
              <a:spLocks noChangeArrowheads="1"/>
            </p:cNvSpPr>
            <p:nvPr/>
          </p:nvSpPr>
          <p:spPr bwMode="auto">
            <a:xfrm>
              <a:off x="3993" y="1764"/>
              <a:ext cx="5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58" name="Line 59"/>
            <p:cNvSpPr>
              <a:spLocks noChangeShapeType="1"/>
            </p:cNvSpPr>
            <p:nvPr/>
          </p:nvSpPr>
          <p:spPr bwMode="auto">
            <a:xfrm>
              <a:off x="4601" y="176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59" name="Rectangle 60"/>
            <p:cNvSpPr>
              <a:spLocks noChangeArrowheads="1"/>
            </p:cNvSpPr>
            <p:nvPr/>
          </p:nvSpPr>
          <p:spPr bwMode="auto">
            <a:xfrm>
              <a:off x="4601" y="1764"/>
              <a:ext cx="5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60" name="Line 61"/>
            <p:cNvSpPr>
              <a:spLocks noChangeShapeType="1"/>
            </p:cNvSpPr>
            <p:nvPr/>
          </p:nvSpPr>
          <p:spPr bwMode="auto">
            <a:xfrm>
              <a:off x="5255" y="176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61" name="Rectangle 62"/>
            <p:cNvSpPr>
              <a:spLocks noChangeArrowheads="1"/>
            </p:cNvSpPr>
            <p:nvPr/>
          </p:nvSpPr>
          <p:spPr bwMode="auto">
            <a:xfrm>
              <a:off x="5255" y="1764"/>
              <a:ext cx="5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62" name="Line 63"/>
            <p:cNvSpPr>
              <a:spLocks noChangeShapeType="1"/>
            </p:cNvSpPr>
            <p:nvPr/>
          </p:nvSpPr>
          <p:spPr bwMode="auto">
            <a:xfrm>
              <a:off x="5260" y="941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63" name="Rectangle 64"/>
            <p:cNvSpPr>
              <a:spLocks noChangeArrowheads="1"/>
            </p:cNvSpPr>
            <p:nvPr/>
          </p:nvSpPr>
          <p:spPr bwMode="auto">
            <a:xfrm>
              <a:off x="5260" y="941"/>
              <a:ext cx="5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64" name="Line 65"/>
            <p:cNvSpPr>
              <a:spLocks noChangeShapeType="1"/>
            </p:cNvSpPr>
            <p:nvPr/>
          </p:nvSpPr>
          <p:spPr bwMode="auto">
            <a:xfrm>
              <a:off x="5260" y="1043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65" name="Rectangle 66"/>
            <p:cNvSpPr>
              <a:spLocks noChangeArrowheads="1"/>
            </p:cNvSpPr>
            <p:nvPr/>
          </p:nvSpPr>
          <p:spPr bwMode="auto">
            <a:xfrm>
              <a:off x="5260" y="1043"/>
              <a:ext cx="5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66" name="Line 67"/>
            <p:cNvSpPr>
              <a:spLocks noChangeShapeType="1"/>
            </p:cNvSpPr>
            <p:nvPr/>
          </p:nvSpPr>
          <p:spPr bwMode="auto">
            <a:xfrm>
              <a:off x="5260" y="1145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67" name="Rectangle 68"/>
            <p:cNvSpPr>
              <a:spLocks noChangeArrowheads="1"/>
            </p:cNvSpPr>
            <p:nvPr/>
          </p:nvSpPr>
          <p:spPr bwMode="auto">
            <a:xfrm>
              <a:off x="5260" y="1145"/>
              <a:ext cx="5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68" name="Line 69"/>
            <p:cNvSpPr>
              <a:spLocks noChangeShapeType="1"/>
            </p:cNvSpPr>
            <p:nvPr/>
          </p:nvSpPr>
          <p:spPr bwMode="auto">
            <a:xfrm>
              <a:off x="5260" y="1248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69" name="Rectangle 70"/>
            <p:cNvSpPr>
              <a:spLocks noChangeArrowheads="1"/>
            </p:cNvSpPr>
            <p:nvPr/>
          </p:nvSpPr>
          <p:spPr bwMode="auto">
            <a:xfrm>
              <a:off x="5260" y="1248"/>
              <a:ext cx="5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70" name="Line 71"/>
            <p:cNvSpPr>
              <a:spLocks noChangeShapeType="1"/>
            </p:cNvSpPr>
            <p:nvPr/>
          </p:nvSpPr>
          <p:spPr bwMode="auto">
            <a:xfrm>
              <a:off x="5260" y="1350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71" name="Rectangle 72"/>
            <p:cNvSpPr>
              <a:spLocks noChangeArrowheads="1"/>
            </p:cNvSpPr>
            <p:nvPr/>
          </p:nvSpPr>
          <p:spPr bwMode="auto">
            <a:xfrm>
              <a:off x="5260" y="1350"/>
              <a:ext cx="5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72" name="Line 73"/>
            <p:cNvSpPr>
              <a:spLocks noChangeShapeType="1"/>
            </p:cNvSpPr>
            <p:nvPr/>
          </p:nvSpPr>
          <p:spPr bwMode="auto">
            <a:xfrm>
              <a:off x="5260" y="1452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73" name="Rectangle 74"/>
            <p:cNvSpPr>
              <a:spLocks noChangeArrowheads="1"/>
            </p:cNvSpPr>
            <p:nvPr/>
          </p:nvSpPr>
          <p:spPr bwMode="auto">
            <a:xfrm>
              <a:off x="5260" y="1452"/>
              <a:ext cx="5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74" name="Line 75"/>
            <p:cNvSpPr>
              <a:spLocks noChangeShapeType="1"/>
            </p:cNvSpPr>
            <p:nvPr/>
          </p:nvSpPr>
          <p:spPr bwMode="auto">
            <a:xfrm>
              <a:off x="5260" y="155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75" name="Rectangle 76"/>
            <p:cNvSpPr>
              <a:spLocks noChangeArrowheads="1"/>
            </p:cNvSpPr>
            <p:nvPr/>
          </p:nvSpPr>
          <p:spPr bwMode="auto">
            <a:xfrm>
              <a:off x="5260" y="1554"/>
              <a:ext cx="5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76" name="Line 77"/>
            <p:cNvSpPr>
              <a:spLocks noChangeShapeType="1"/>
            </p:cNvSpPr>
            <p:nvPr/>
          </p:nvSpPr>
          <p:spPr bwMode="auto">
            <a:xfrm>
              <a:off x="5260" y="1657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77" name="Rectangle 78"/>
            <p:cNvSpPr>
              <a:spLocks noChangeArrowheads="1"/>
            </p:cNvSpPr>
            <p:nvPr/>
          </p:nvSpPr>
          <p:spPr bwMode="auto">
            <a:xfrm>
              <a:off x="5260" y="1657"/>
              <a:ext cx="5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78" name="Line 79"/>
            <p:cNvSpPr>
              <a:spLocks noChangeShapeType="1"/>
            </p:cNvSpPr>
            <p:nvPr/>
          </p:nvSpPr>
          <p:spPr bwMode="auto">
            <a:xfrm>
              <a:off x="5260" y="1759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79" name="Rectangle 80"/>
            <p:cNvSpPr>
              <a:spLocks noChangeArrowheads="1"/>
            </p:cNvSpPr>
            <p:nvPr/>
          </p:nvSpPr>
          <p:spPr bwMode="auto">
            <a:xfrm>
              <a:off x="5260" y="1759"/>
              <a:ext cx="5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</p:grpSp>
      <p:pic>
        <p:nvPicPr>
          <p:cNvPr id="80" name="Imagen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2766" y="2060848"/>
            <a:ext cx="1761897" cy="1444877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83568" y="1340768"/>
            <a:ext cx="5256584" cy="309634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Port Governance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think? What to do?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179512" y="908720"/>
            <a:ext cx="8712968" cy="5544616"/>
          </a:xfrm>
          <a:prstGeom prst="roundRect">
            <a:avLst/>
          </a:prstGeom>
          <a:solidFill>
            <a:srgbClr val="002060">
              <a:alpha val="26000"/>
            </a:srgb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r"/>
            <a:endParaRPr lang="en-US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r"/>
            <a:endParaRPr lang="en-US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r"/>
            <a:r>
              <a:rPr lang="en-US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Logistics &amp; Mobility Governance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/>
          <p:nvPr/>
        </p:nvSpPr>
        <p:spPr>
          <a:xfrm>
            <a:off x="790481" y="332656"/>
            <a:ext cx="5095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Port governance: past and future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5" name="Conector recto de flecha 4"/>
          <p:cNvCxnSpPr/>
          <p:nvPr/>
        </p:nvCxnSpPr>
        <p:spPr>
          <a:xfrm>
            <a:off x="-38100" y="2962870"/>
            <a:ext cx="8763000" cy="0"/>
          </a:xfrm>
          <a:prstGeom prst="straightConnector1">
            <a:avLst/>
          </a:prstGeom>
          <a:ln w="288925">
            <a:solidFill>
              <a:srgbClr val="00B0F0"/>
            </a:solidFill>
            <a:tailEnd type="triangle"/>
          </a:ln>
          <a:effectLst>
            <a:softEdge rad="254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>
            <a:off x="952500" y="2505670"/>
            <a:ext cx="0" cy="106680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>
            <a:off x="3390900" y="2581870"/>
            <a:ext cx="0" cy="838200"/>
          </a:xfrm>
          <a:prstGeom prst="line">
            <a:avLst/>
          </a:prstGeom>
          <a:ln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5829300" y="2505670"/>
            <a:ext cx="0" cy="106680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2555432" y="1916832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Governance</a:t>
            </a:r>
            <a:r>
              <a:rPr lang="es-MX" dirty="0" smtClean="0">
                <a:solidFill>
                  <a:srgbClr val="0070C0"/>
                </a:solidFill>
              </a:rPr>
              <a:t> 1.0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225732" y="1972270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Governance 2.0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-22669" y="2775250"/>
            <a:ext cx="1064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 smtClean="0">
                <a:solidFill>
                  <a:schemeClr val="bg1"/>
                </a:solidFill>
              </a:rPr>
              <a:t>Old</a:t>
            </a:r>
            <a:r>
              <a:rPr lang="es-MX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/>
              <a:t>Dev</a:t>
            </a:r>
            <a:r>
              <a:rPr lang="es-MX" b="1" dirty="0" smtClean="0"/>
              <a:t>.</a:t>
            </a:r>
            <a:endParaRPr lang="en-US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1866900" y="305073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Tool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063999" y="3039070"/>
            <a:ext cx="1079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Landlord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2267744" y="3573016"/>
            <a:ext cx="2413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Goals</a:t>
            </a:r>
          </a:p>
          <a:p>
            <a:pPr algn="ctr"/>
            <a:r>
              <a:rPr lang="es-MX" dirty="0" smtClean="0">
                <a:solidFill>
                  <a:srgbClr val="0070C0"/>
                </a:solidFill>
              </a:rPr>
              <a:t>Instruments</a:t>
            </a:r>
          </a:p>
          <a:p>
            <a:pPr algn="ctr"/>
            <a:r>
              <a:rPr lang="es-MX" dirty="0" smtClean="0">
                <a:solidFill>
                  <a:srgbClr val="0070C0"/>
                </a:solidFill>
              </a:rPr>
              <a:t>ACOMPLISHMENTS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6134100" y="3505200"/>
            <a:ext cx="16782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Goals</a:t>
            </a:r>
          </a:p>
          <a:p>
            <a:pPr algn="ctr"/>
            <a:r>
              <a:rPr lang="es-MX" b="1" dirty="0" smtClean="0">
                <a:solidFill>
                  <a:srgbClr val="002060"/>
                </a:solidFill>
              </a:rPr>
              <a:t>Instruments</a:t>
            </a:r>
          </a:p>
          <a:p>
            <a:pPr algn="ctr"/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7" name="Flecha derecha 16"/>
          <p:cNvSpPr/>
          <p:nvPr/>
        </p:nvSpPr>
        <p:spPr>
          <a:xfrm>
            <a:off x="1066800" y="4955144"/>
            <a:ext cx="4759768" cy="7620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policies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Flecha derecha 17"/>
          <p:cNvSpPr/>
          <p:nvPr/>
        </p:nvSpPr>
        <p:spPr>
          <a:xfrm>
            <a:off x="5867400" y="4191000"/>
            <a:ext cx="2667000" cy="2220278"/>
          </a:xfrm>
          <a:prstGeom prst="rightArrow">
            <a:avLst/>
          </a:prstGeom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New policies, institution &amp; governance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6108700" y="3041650"/>
            <a:ext cx="1703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0070C0"/>
                </a:solidFill>
              </a:rPr>
              <a:t>New </a:t>
            </a:r>
            <a:r>
              <a:rPr lang="en-US" dirty="0" smtClean="0">
                <a:solidFill>
                  <a:srgbClr val="0070C0"/>
                </a:solidFill>
              </a:rPr>
              <a:t>landlord</a:t>
            </a:r>
            <a:r>
              <a:rPr lang="es-MX" dirty="0" smtClean="0">
                <a:solidFill>
                  <a:srgbClr val="0070C0"/>
                </a:solidFill>
              </a:rPr>
              <a:t>?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7105115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de flecha 2"/>
          <p:cNvCxnSpPr/>
          <p:nvPr/>
        </p:nvCxnSpPr>
        <p:spPr>
          <a:xfrm>
            <a:off x="0" y="2133600"/>
            <a:ext cx="9067800" cy="0"/>
          </a:xfrm>
          <a:prstGeom prst="straightConnector1">
            <a:avLst/>
          </a:prstGeom>
          <a:ln w="288925">
            <a:solidFill>
              <a:schemeClr val="tx2">
                <a:lumMod val="20000"/>
                <a:lumOff val="80000"/>
              </a:schemeClr>
            </a:solidFill>
            <a:tailEnd type="triangle"/>
          </a:ln>
          <a:effectLst>
            <a:softEdge rad="254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cto 3"/>
          <p:cNvCxnSpPr/>
          <p:nvPr/>
        </p:nvCxnSpPr>
        <p:spPr>
          <a:xfrm>
            <a:off x="685800" y="1447800"/>
            <a:ext cx="0" cy="10668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/>
          <p:cNvCxnSpPr/>
          <p:nvPr/>
        </p:nvCxnSpPr>
        <p:spPr>
          <a:xfrm>
            <a:off x="2514600" y="1752600"/>
            <a:ext cx="0" cy="8382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>
            <a:off x="5410200" y="1524000"/>
            <a:ext cx="0" cy="5181600"/>
          </a:xfrm>
          <a:prstGeom prst="line">
            <a:avLst/>
          </a:prstGeom>
          <a:ln w="539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2057400" y="1371600"/>
            <a:ext cx="1660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solidFill>
                  <a:srgbClr val="0070C0"/>
                </a:solidFill>
              </a:rPr>
              <a:t>Governance</a:t>
            </a:r>
            <a:r>
              <a:rPr lang="es-MX" dirty="0" smtClean="0">
                <a:solidFill>
                  <a:srgbClr val="0070C0"/>
                </a:solidFill>
              </a:rPr>
              <a:t> 1.0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019800" y="1371600"/>
            <a:ext cx="1679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 smtClean="0">
                <a:solidFill>
                  <a:srgbClr val="002060"/>
                </a:solidFill>
              </a:rPr>
              <a:t>Governance</a:t>
            </a:r>
            <a:r>
              <a:rPr lang="es-MX" b="1" dirty="0" smtClean="0">
                <a:solidFill>
                  <a:srgbClr val="002060"/>
                </a:solidFill>
              </a:rPr>
              <a:t> 2.0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990600" y="2221468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err="1" smtClean="0">
                <a:solidFill>
                  <a:srgbClr val="0070C0"/>
                </a:solidFill>
              </a:rPr>
              <a:t>Tool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743200" y="2209800"/>
            <a:ext cx="1308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err="1" smtClean="0">
                <a:solidFill>
                  <a:srgbClr val="0070C0"/>
                </a:solidFill>
              </a:rPr>
              <a:t>Landlord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715000" y="2209800"/>
            <a:ext cx="1931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solidFill>
                  <a:srgbClr val="0070C0"/>
                </a:solidFill>
              </a:rPr>
              <a:t>New </a:t>
            </a:r>
            <a:r>
              <a:rPr lang="es-MX" sz="2000" dirty="0" err="1" smtClean="0">
                <a:solidFill>
                  <a:srgbClr val="0070C0"/>
                </a:solidFill>
              </a:rPr>
              <a:t>Landlord</a:t>
            </a:r>
            <a:r>
              <a:rPr lang="es-MX" sz="2000" dirty="0">
                <a:solidFill>
                  <a:srgbClr val="0070C0"/>
                </a:solidFill>
              </a:rPr>
              <a:t>?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838200" y="2590800"/>
            <a:ext cx="3962399" cy="2062103"/>
          </a:xfrm>
          <a:prstGeom prst="rect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Public ports</a:t>
            </a:r>
          </a:p>
          <a:p>
            <a:r>
              <a:rPr lang="en-US" sz="1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Extreme modal vision</a:t>
            </a:r>
          </a:p>
          <a:p>
            <a:r>
              <a:rPr lang="en-US" sz="1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Reducing tax burden of ports</a:t>
            </a:r>
          </a:p>
          <a:p>
            <a:r>
              <a:rPr lang="en-US" sz="1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Incorporate of private equity  </a:t>
            </a:r>
          </a:p>
          <a:p>
            <a:r>
              <a:rPr lang="en-US" sz="1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Increase of the competition</a:t>
            </a:r>
          </a:p>
          <a:p>
            <a:r>
              <a:rPr lang="en-US" sz="1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Improve the competitiveness of foreign trade</a:t>
            </a:r>
          </a:p>
          <a:p>
            <a:r>
              <a:rPr lang="en-US" sz="1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Centralization – decentralization</a:t>
            </a:r>
          </a:p>
          <a:p>
            <a:r>
              <a:rPr lang="en-US" sz="1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Containers</a:t>
            </a:r>
            <a:endParaRPr lang="en-US" sz="16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5791200" y="2590800"/>
            <a:ext cx="3200400" cy="2062103"/>
          </a:xfrm>
          <a:prstGeom prst="rect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Old public ports + new</a:t>
            </a:r>
          </a:p>
          <a:p>
            <a:r>
              <a:rPr lang="en-US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Integrated and systemic vision Rationalization</a:t>
            </a:r>
          </a:p>
          <a:p>
            <a:r>
              <a:rPr lang="en-US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Private and public capital</a:t>
            </a:r>
          </a:p>
          <a:p>
            <a:r>
              <a:rPr lang="en-US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Social efficiency</a:t>
            </a:r>
          </a:p>
          <a:p>
            <a:r>
              <a:rPr lang="en-US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Competitiveness and productivity</a:t>
            </a:r>
          </a:p>
          <a:p>
            <a:r>
              <a:rPr lang="en-US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Decentralization – centralization</a:t>
            </a:r>
          </a:p>
          <a:p>
            <a:r>
              <a:rPr lang="en-US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All loads</a:t>
            </a:r>
          </a:p>
        </p:txBody>
      </p:sp>
      <p:sp>
        <p:nvSpPr>
          <p:cNvPr id="15" name="Flecha derecha 14"/>
          <p:cNvSpPr/>
          <p:nvPr/>
        </p:nvSpPr>
        <p:spPr>
          <a:xfrm>
            <a:off x="5029200" y="3352800"/>
            <a:ext cx="685800" cy="609600"/>
          </a:xfrm>
          <a:prstGeom prst="rightArrow">
            <a:avLst/>
          </a:prstGeom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6" name="CuadroTexto 15"/>
          <p:cNvSpPr txBox="1"/>
          <p:nvPr/>
        </p:nvSpPr>
        <p:spPr>
          <a:xfrm>
            <a:off x="5867400" y="5486400"/>
            <a:ext cx="2971800" cy="1077218"/>
          </a:xfrm>
          <a:prstGeom prst="rect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</a:rPr>
              <a:t>New institutional</a:t>
            </a:r>
          </a:p>
          <a:p>
            <a:r>
              <a:rPr lang="en-US" sz="1600" dirty="0" smtClean="0">
                <a:solidFill>
                  <a:srgbClr val="002060"/>
                </a:solidFill>
              </a:rPr>
              <a:t>New legal instruments </a:t>
            </a:r>
            <a:endParaRPr lang="es-MX" sz="1600" dirty="0" smtClean="0">
              <a:solidFill>
                <a:srgbClr val="002060"/>
              </a:solidFill>
            </a:endParaRPr>
          </a:p>
          <a:p>
            <a:r>
              <a:rPr lang="en-US" sz="1600" dirty="0" smtClean="0">
                <a:solidFill>
                  <a:srgbClr val="002060"/>
                </a:solidFill>
              </a:rPr>
              <a:t>New associative forms</a:t>
            </a:r>
            <a:br>
              <a:rPr lang="en-US" sz="1600" dirty="0" smtClean="0">
                <a:solidFill>
                  <a:srgbClr val="002060"/>
                </a:solidFill>
              </a:rPr>
            </a:br>
            <a:r>
              <a:rPr lang="en-US" sz="1600" b="1" dirty="0" smtClean="0">
                <a:solidFill>
                  <a:srgbClr val="002060"/>
                </a:solidFill>
              </a:rPr>
              <a:t>NEW GOVERNANCE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17" name="Flecha derecha 16"/>
          <p:cNvSpPr/>
          <p:nvPr/>
        </p:nvSpPr>
        <p:spPr>
          <a:xfrm rot="5400000">
            <a:off x="6934200" y="4800600"/>
            <a:ext cx="609600" cy="609600"/>
          </a:xfrm>
          <a:prstGeom prst="rightArrow">
            <a:avLst/>
          </a:prstGeom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7" name="TextBox 26"/>
          <p:cNvSpPr txBox="1"/>
          <p:nvPr/>
        </p:nvSpPr>
        <p:spPr>
          <a:xfrm rot="16200000">
            <a:off x="-1021991" y="2926993"/>
            <a:ext cx="2687339" cy="338554"/>
          </a:xfrm>
          <a:prstGeom prst="rect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Previews governance models</a:t>
            </a:r>
            <a:endParaRPr lang="en-US" sz="16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3114256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/>
          <p:nvPr/>
        </p:nvSpPr>
        <p:spPr>
          <a:xfrm>
            <a:off x="0" y="47667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Port Governance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/>
          <p:nvPr/>
        </p:nvSpPr>
        <p:spPr>
          <a:xfrm>
            <a:off x="3059832" y="6093296"/>
            <a:ext cx="590465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b="1" dirty="0" err="1" smtClean="0"/>
              <a:t>Source</a:t>
            </a:r>
            <a:r>
              <a:rPr lang="es-ES" sz="1000" b="1" dirty="0" smtClean="0"/>
              <a:t>: Octavio Doerr, </a:t>
            </a:r>
            <a:r>
              <a:rPr lang="es-ES" sz="1000" b="1" dirty="0" err="1" smtClean="0"/>
              <a:t>from</a:t>
            </a:r>
            <a:r>
              <a:rPr lang="es-ES" sz="1000" b="1" dirty="0" smtClean="0"/>
              <a:t> </a:t>
            </a:r>
            <a:r>
              <a:rPr lang="es-ES" sz="1000" b="1" dirty="0" err="1" smtClean="0"/>
              <a:t>different</a:t>
            </a:r>
            <a:r>
              <a:rPr lang="es-ES" sz="1000" b="1" dirty="0" smtClean="0"/>
              <a:t> </a:t>
            </a:r>
            <a:r>
              <a:rPr lang="es-ES" sz="1000" b="1" dirty="0" err="1" smtClean="0"/>
              <a:t>surveys</a:t>
            </a:r>
            <a:r>
              <a:rPr lang="es-ES" sz="1000" b="1" dirty="0" smtClean="0"/>
              <a:t> and </a:t>
            </a:r>
            <a:r>
              <a:rPr lang="es-ES" sz="1000" b="1" dirty="0" err="1" smtClean="0"/>
              <a:t>Maritime</a:t>
            </a:r>
            <a:r>
              <a:rPr lang="es-ES" sz="1000" b="1" dirty="0" smtClean="0"/>
              <a:t> and Logistics </a:t>
            </a:r>
            <a:r>
              <a:rPr lang="es-ES" sz="1000" b="1" dirty="0" err="1" smtClean="0"/>
              <a:t>Profile</a:t>
            </a:r>
            <a:r>
              <a:rPr lang="es-ES" sz="1000" b="1" dirty="0" smtClean="0"/>
              <a:t> 2014, ECLAC</a:t>
            </a:r>
            <a:endParaRPr lang="en-US" sz="1000" b="1" dirty="0"/>
          </a:p>
        </p:txBody>
      </p:sp>
      <p:graphicFrame>
        <p:nvGraphicFramePr>
          <p:cNvPr id="4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75201000"/>
              </p:ext>
            </p:extLst>
          </p:nvPr>
        </p:nvGraphicFramePr>
        <p:xfrm>
          <a:off x="395538" y="1405737"/>
          <a:ext cx="8424938" cy="4615551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1442188"/>
                <a:gridCol w="698275"/>
                <a:gridCol w="698275"/>
                <a:gridCol w="698275"/>
                <a:gridCol w="698275"/>
                <a:gridCol w="698275"/>
                <a:gridCol w="698275"/>
                <a:gridCol w="698275"/>
                <a:gridCol w="698275"/>
                <a:gridCol w="698275"/>
                <a:gridCol w="698275"/>
              </a:tblGrid>
              <a:tr h="558631"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1" u="none" strike="noStrike" noProof="0" dirty="0" smtClean="0">
                          <a:solidFill>
                            <a:schemeClr val="bg1"/>
                          </a:solidFill>
                        </a:rPr>
                        <a:t> </a:t>
                      </a:r>
                      <a:endParaRPr lang="es-PE" sz="1400" b="1" i="0" u="none" strike="noStrike" noProof="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u="none" strike="noStrike" noProof="0" dirty="0" smtClean="0">
                          <a:solidFill>
                            <a:schemeClr val="bg1"/>
                          </a:solidFill>
                        </a:rPr>
                        <a:t>2000</a:t>
                      </a:r>
                      <a:endParaRPr lang="es-PE" sz="1400" b="1" i="0" u="none" strike="noStrike" noProof="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u="none" strike="noStrike" noProof="0" dirty="0" smtClean="0">
                          <a:solidFill>
                            <a:schemeClr val="bg1"/>
                          </a:solidFill>
                        </a:rPr>
                        <a:t>2005</a:t>
                      </a:r>
                      <a:endParaRPr lang="es-PE" sz="1400" b="1" i="0" u="none" strike="noStrike" noProof="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u="none" strike="noStrike" noProof="0" dirty="0" smtClean="0">
                          <a:solidFill>
                            <a:schemeClr val="bg1"/>
                          </a:solidFill>
                        </a:rPr>
                        <a:t>2007</a:t>
                      </a:r>
                      <a:endParaRPr lang="es-PE" sz="1400" b="1" i="0" u="none" strike="noStrike" noProof="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u="none" strike="noStrike" noProof="0" dirty="0" smtClean="0">
                          <a:solidFill>
                            <a:schemeClr val="bg1"/>
                          </a:solidFill>
                        </a:rPr>
                        <a:t>2009</a:t>
                      </a:r>
                      <a:endParaRPr lang="es-PE" sz="1400" b="1" i="0" u="none" strike="noStrike" noProof="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u="none" strike="noStrike" noProof="0" dirty="0" smtClean="0">
                          <a:solidFill>
                            <a:schemeClr val="bg1"/>
                          </a:solidFill>
                        </a:rPr>
                        <a:t>2010</a:t>
                      </a:r>
                      <a:endParaRPr lang="es-PE" sz="1400" b="1" i="0" u="none" strike="noStrike" noProof="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u="none" strike="noStrike" noProof="0" dirty="0" smtClean="0">
                          <a:solidFill>
                            <a:schemeClr val="bg1"/>
                          </a:solidFill>
                        </a:rPr>
                        <a:t>2011</a:t>
                      </a:r>
                      <a:endParaRPr lang="es-PE" sz="1400" b="1" i="0" u="none" strike="noStrike" noProof="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u="none" strike="noStrike" noProof="0" dirty="0" smtClean="0">
                          <a:solidFill>
                            <a:schemeClr val="bg1"/>
                          </a:solidFill>
                        </a:rPr>
                        <a:t>2012</a:t>
                      </a:r>
                      <a:endParaRPr lang="es-PE" sz="1400" b="1" i="0" u="none" strike="noStrike" noProof="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u="none" strike="noStrike" noProof="0" dirty="0" smtClean="0">
                          <a:solidFill>
                            <a:schemeClr val="bg1"/>
                          </a:solidFill>
                        </a:rPr>
                        <a:t>2013</a:t>
                      </a:r>
                      <a:endParaRPr lang="es-PE" sz="1400" b="1" i="0" u="none" strike="noStrike" noProof="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u="none" strike="noStrike" noProof="0" dirty="0" smtClean="0">
                          <a:solidFill>
                            <a:schemeClr val="bg1"/>
                          </a:solidFill>
                        </a:rPr>
                        <a:t>% 8 años</a:t>
                      </a:r>
                      <a:endParaRPr lang="es-PE" sz="1400" b="1" i="0" u="none" strike="noStrike" noProof="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u="none" strike="noStrike" noProof="0" dirty="0" smtClean="0">
                          <a:solidFill>
                            <a:schemeClr val="bg1"/>
                          </a:solidFill>
                        </a:rPr>
                        <a:t>% 13 años</a:t>
                      </a:r>
                      <a:endParaRPr lang="es-PE" sz="1400" b="1" i="0" u="none" strike="noStrike" noProof="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</a:tr>
              <a:tr h="957652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Millions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 of 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Containers (TEUS)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u="none" strike="noStrike" noProof="0" dirty="0" smtClean="0"/>
                        <a:t>4.39</a:t>
                      </a:r>
                      <a:endParaRPr lang="es-PE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u="none" strike="noStrike" noProof="0" dirty="0" smtClean="0"/>
                        <a:t>11.94</a:t>
                      </a:r>
                      <a:endParaRPr lang="es-PE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u="none" strike="noStrike" noProof="0" dirty="0" smtClean="0"/>
                        <a:t>15.45</a:t>
                      </a:r>
                      <a:endParaRPr lang="es-PE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u="none" strike="noStrike" noProof="0" dirty="0" smtClean="0"/>
                        <a:t>16.00</a:t>
                      </a:r>
                      <a:endParaRPr lang="es-PE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u="none" strike="noStrike" noProof="0" dirty="0" smtClean="0"/>
                        <a:t>19.34</a:t>
                      </a:r>
                      <a:endParaRPr lang="es-PE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u="none" strike="noStrike" noProof="0" dirty="0" smtClean="0"/>
                        <a:t>22.69</a:t>
                      </a:r>
                      <a:endParaRPr lang="es-PE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u="none" strike="noStrike" noProof="0" smtClean="0"/>
                        <a:t>24.56</a:t>
                      </a:r>
                      <a:endParaRPr lang="es-PE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u="none" strike="noStrike" noProof="0" smtClean="0"/>
                        <a:t>24.61</a:t>
                      </a:r>
                      <a:endParaRPr lang="es-PE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 noProof="0" dirty="0" smtClean="0"/>
                        <a:t>106%</a:t>
                      </a:r>
                      <a:endParaRPr lang="es-PE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/>
                        <a:t>460%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719571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Berth Length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  (‘000 m)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u="none" strike="noStrike" noProof="0" dirty="0" smtClean="0"/>
                        <a:t>13.6</a:t>
                      </a:r>
                      <a:endParaRPr lang="es-PE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u="none" strike="noStrike" noProof="0" dirty="0" smtClean="0"/>
                        <a:t>15.6</a:t>
                      </a:r>
                      <a:endParaRPr lang="es-PE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u="none" strike="noStrike" noProof="0" dirty="0" smtClean="0"/>
                        <a:t>17.1</a:t>
                      </a:r>
                      <a:endParaRPr lang="es-PE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u="none" strike="noStrike" noProof="0" dirty="0" smtClean="0"/>
                        <a:t>19.3</a:t>
                      </a:r>
                      <a:endParaRPr lang="es-PE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u="none" strike="noStrike" noProof="0" dirty="0" smtClean="0"/>
                        <a:t>20.9</a:t>
                      </a:r>
                      <a:endParaRPr lang="es-PE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u="none" strike="noStrike" noProof="0" dirty="0" smtClean="0"/>
                        <a:t>22.3</a:t>
                      </a:r>
                      <a:endParaRPr lang="es-PE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u="none" strike="noStrike" noProof="0" dirty="0" smtClean="0"/>
                        <a:t>22.8</a:t>
                      </a:r>
                      <a:endParaRPr lang="es-PE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u="none" strike="noStrike" noProof="0" dirty="0" smtClean="0"/>
                        <a:t>22.9</a:t>
                      </a:r>
                      <a:endParaRPr lang="es-PE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 noProof="0" dirty="0" smtClean="0"/>
                        <a:t>46%</a:t>
                      </a:r>
                      <a:endParaRPr lang="es-PE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/>
                        <a:t>68%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99022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STS Crane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/>
                        <a:t>63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98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/>
                        <a:t>120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/>
                        <a:t>161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/>
                        <a:t>175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187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/>
                        <a:t>197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/>
                        <a:t>204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 noProof="0" dirty="0" smtClean="0"/>
                        <a:t>109%</a:t>
                      </a:r>
                      <a:endParaRPr lang="es-PE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222%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957652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Berth  productivity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 (TEU/m)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u="none" strike="noStrike" noProof="0" dirty="0" smtClean="0"/>
                        <a:t>323</a:t>
                      </a:r>
                      <a:endParaRPr lang="es-PE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u="none" strike="noStrike" noProof="0" dirty="0" smtClean="0"/>
                        <a:t>764</a:t>
                      </a:r>
                      <a:endParaRPr lang="es-PE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u="none" strike="noStrike" noProof="0" dirty="0" smtClean="0"/>
                        <a:t>904</a:t>
                      </a:r>
                      <a:endParaRPr lang="es-PE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u="none" strike="noStrike" noProof="0" dirty="0" smtClean="0"/>
                        <a:t>829</a:t>
                      </a:r>
                      <a:endParaRPr lang="es-PE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u="none" strike="noStrike" noProof="0" dirty="0" smtClean="0"/>
                        <a:t>924</a:t>
                      </a:r>
                      <a:endParaRPr lang="es-PE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u="none" strike="noStrike" noProof="0" dirty="0" smtClean="0"/>
                        <a:t>1019</a:t>
                      </a:r>
                      <a:endParaRPr lang="es-PE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u="none" strike="noStrike" noProof="0" dirty="0" smtClean="0"/>
                        <a:t>1075</a:t>
                      </a:r>
                      <a:endParaRPr lang="es-PE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u="none" strike="noStrike" noProof="0" dirty="0" smtClean="0"/>
                        <a:t>1077</a:t>
                      </a:r>
                      <a:endParaRPr lang="es-PE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 noProof="0" dirty="0" smtClean="0"/>
                        <a:t>41%</a:t>
                      </a:r>
                      <a:endParaRPr lang="es-PE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/>
                        <a:t>233%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023023">
                <a:tc>
                  <a:txBody>
                    <a:bodyPr/>
                    <a:lstStyle/>
                    <a:p>
                      <a:pPr algn="r" fontAlgn="b"/>
                      <a:r>
                        <a:rPr lang="es-PE" sz="1600" b="1" u="none" strike="noStrike" noProof="0" dirty="0" err="1" smtClean="0">
                          <a:solidFill>
                            <a:schemeClr val="bg1"/>
                          </a:solidFill>
                        </a:rPr>
                        <a:t>Mov</a:t>
                      </a:r>
                      <a:r>
                        <a:rPr lang="es-PE" sz="1600" b="1" u="none" strike="noStrike" noProof="0" dirty="0" smtClean="0">
                          <a:solidFill>
                            <a:schemeClr val="bg1"/>
                          </a:solidFill>
                        </a:rPr>
                        <a:t> x </a:t>
                      </a:r>
                      <a:r>
                        <a:rPr lang="es-PE" sz="1600" b="1" u="none" strike="noStrike" noProof="0" dirty="0" err="1" smtClean="0">
                          <a:solidFill>
                            <a:schemeClr val="bg1"/>
                          </a:solidFill>
                        </a:rPr>
                        <a:t>ship</a:t>
                      </a:r>
                      <a:r>
                        <a:rPr lang="es-PE" sz="1600" b="1" u="none" strike="noStrike" noProof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r" fontAlgn="b"/>
                      <a:r>
                        <a:rPr lang="es-PE" sz="1600" b="1" u="none" strike="noStrike" noProof="0" dirty="0" smtClean="0">
                          <a:solidFill>
                            <a:schemeClr val="bg1"/>
                          </a:solidFill>
                        </a:rPr>
                        <a:t>(Box/</a:t>
                      </a:r>
                      <a:r>
                        <a:rPr lang="es-PE" sz="1600" b="1" u="none" strike="noStrike" noProof="0" dirty="0" err="1" smtClean="0">
                          <a:solidFill>
                            <a:schemeClr val="bg1"/>
                          </a:solidFill>
                        </a:rPr>
                        <a:t>hr</a:t>
                      </a:r>
                      <a:r>
                        <a:rPr lang="es-PE" sz="1600" b="1" u="none" strike="noStrike" noProof="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s-PE" sz="1600" b="1" i="0" u="none" strike="noStrike" noProof="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/>
                        <a:t>19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29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31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37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38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42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44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 noProof="0" dirty="0" smtClean="0"/>
                        <a:t>60%</a:t>
                      </a:r>
                      <a:endParaRPr lang="es-PE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/>
                        <a:t>136%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912956526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84975" cy="603250"/>
          </a:xfrm>
        </p:spPr>
        <p:txBody>
          <a:bodyPr/>
          <a:lstStyle/>
          <a:p>
            <a:r>
              <a:rPr lang="en-US" sz="3200" dirty="0" smtClean="0"/>
              <a:t>LAC: Diagnosis and major infrastructure challenges</a:t>
            </a:r>
            <a:endParaRPr lang="en-US" sz="32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1992907293"/>
              </p:ext>
            </p:extLst>
          </p:nvPr>
        </p:nvGraphicFramePr>
        <p:xfrm>
          <a:off x="395536" y="1196752"/>
          <a:ext cx="8382000" cy="5551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75" y="593502"/>
            <a:ext cx="8296275" cy="603250"/>
          </a:xfrm>
        </p:spPr>
        <p:txBody>
          <a:bodyPr/>
          <a:lstStyle/>
          <a:p>
            <a:r>
              <a:rPr lang="en-US" sz="3200" dirty="0" smtClean="0"/>
              <a:t>Diagnosis and major infrastructure challenges in LAC</a:t>
            </a:r>
            <a:endParaRPr lang="en-US" sz="32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1992907293"/>
              </p:ext>
            </p:extLst>
          </p:nvPr>
        </p:nvGraphicFramePr>
        <p:xfrm>
          <a:off x="228600" y="1117600"/>
          <a:ext cx="3479304" cy="5245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V="1">
            <a:off x="3779912" y="2060848"/>
            <a:ext cx="1224136" cy="576064"/>
          </a:xfrm>
          <a:prstGeom prst="straightConnector1">
            <a:avLst/>
          </a:prstGeom>
          <a:ln w="1524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5220072" y="1628800"/>
            <a:ext cx="3168352" cy="86409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Port Governance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444208" y="2708920"/>
            <a:ext cx="1008112" cy="2016224"/>
            <a:chOff x="5940152" y="2492896"/>
            <a:chExt cx="1728192" cy="2664296"/>
          </a:xfrm>
        </p:grpSpPr>
        <p:sp>
          <p:nvSpPr>
            <p:cNvPr id="11" name="Down Arrow 10"/>
            <p:cNvSpPr/>
            <p:nvPr/>
          </p:nvSpPr>
          <p:spPr>
            <a:xfrm>
              <a:off x="5940152" y="3429000"/>
              <a:ext cx="1728192" cy="1728192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Down Arrow 12"/>
            <p:cNvSpPr/>
            <p:nvPr/>
          </p:nvSpPr>
          <p:spPr>
            <a:xfrm rot="10800000">
              <a:off x="5940152" y="2492896"/>
              <a:ext cx="1728192" cy="1728192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5292080" y="5013176"/>
            <a:ext cx="3384376" cy="10081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Logistic &amp; Mobility Governance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251520" y="908720"/>
          <a:ext cx="8712968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Main challenge!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solidFill>
                  <a:srgbClr val="FF6B19"/>
                </a:solidFill>
              </a:rPr>
              <a:t>…</a:t>
            </a:r>
            <a:r>
              <a:rPr lang="es-CL" dirty="0" err="1" smtClean="0">
                <a:solidFill>
                  <a:srgbClr val="FF6B19"/>
                </a:solidFill>
              </a:rPr>
              <a:t>currently</a:t>
            </a:r>
            <a:r>
              <a:rPr lang="es-CL" dirty="0" smtClean="0">
                <a:solidFill>
                  <a:srgbClr val="FF6B19"/>
                </a:solidFill>
              </a:rPr>
              <a:t>, </a:t>
            </a:r>
            <a:r>
              <a:rPr lang="es-CL" dirty="0" err="1" smtClean="0">
                <a:solidFill>
                  <a:srgbClr val="FF6B19"/>
                </a:solidFill>
              </a:rPr>
              <a:t>uncertainty</a:t>
            </a:r>
            <a:r>
              <a:rPr lang="es-CL" dirty="0" smtClean="0">
                <a:solidFill>
                  <a:srgbClr val="FF6B19"/>
                </a:solidFill>
              </a:rPr>
              <a:t>, </a:t>
            </a:r>
            <a:r>
              <a:rPr lang="es-CL" dirty="0" err="1" smtClean="0">
                <a:solidFill>
                  <a:srgbClr val="FF6B19"/>
                </a:solidFill>
              </a:rPr>
              <a:t>but</a:t>
            </a:r>
            <a:r>
              <a:rPr lang="es-CL" dirty="0" smtClean="0">
                <a:solidFill>
                  <a:srgbClr val="FF6B19"/>
                </a:solidFill>
              </a:rPr>
              <a:t>: </a:t>
            </a:r>
            <a:r>
              <a:rPr lang="es-CL" sz="2800" dirty="0" err="1" smtClean="0">
                <a:solidFill>
                  <a:srgbClr val="0070C0"/>
                </a:solidFill>
              </a:rPr>
              <a:t>High</a:t>
            </a:r>
            <a:r>
              <a:rPr lang="es-CL" sz="2800" dirty="0" smtClean="0">
                <a:solidFill>
                  <a:srgbClr val="0070C0"/>
                </a:solidFill>
              </a:rPr>
              <a:t> </a:t>
            </a:r>
            <a:r>
              <a:rPr lang="es-CL" sz="2800" dirty="0" err="1" smtClean="0">
                <a:solidFill>
                  <a:srgbClr val="0070C0"/>
                </a:solidFill>
              </a:rPr>
              <a:t>potential</a:t>
            </a:r>
            <a:r>
              <a:rPr lang="es-CL" sz="2800" dirty="0" smtClean="0">
                <a:solidFill>
                  <a:srgbClr val="0070C0"/>
                </a:solidFill>
              </a:rPr>
              <a:t>! (i)</a:t>
            </a:r>
            <a:r>
              <a:rPr lang="es-CL" dirty="0" smtClean="0">
                <a:solidFill>
                  <a:srgbClr val="0070C0"/>
                </a:solidFill>
              </a:rPr>
              <a:t> </a:t>
            </a:r>
            <a:endParaRPr lang="en-US" dirty="0"/>
          </a:p>
        </p:txBody>
      </p:sp>
      <p:graphicFrame>
        <p:nvGraphicFramePr>
          <p:cNvPr id="3" name="1 Gráfic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26412811"/>
              </p:ext>
            </p:extLst>
          </p:nvPr>
        </p:nvGraphicFramePr>
        <p:xfrm>
          <a:off x="4103440" y="1699647"/>
          <a:ext cx="5040560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1 Gráfic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32645482"/>
              </p:ext>
            </p:extLst>
          </p:nvPr>
        </p:nvGraphicFramePr>
        <p:xfrm>
          <a:off x="107504" y="1700808"/>
          <a:ext cx="4248472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27584" y="1124744"/>
            <a:ext cx="81369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itchFamily="18" charset="0"/>
              </a:rPr>
              <a:t>Global </a:t>
            </a:r>
            <a:r>
              <a:rPr lang="es-ES" b="1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population</a:t>
            </a:r>
            <a:r>
              <a:rPr lang="es-ES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 (</a:t>
            </a:r>
            <a:r>
              <a:rPr lang="es-ES" b="1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billion</a:t>
            </a:r>
            <a:r>
              <a:rPr lang="es-ES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)		</a:t>
            </a:r>
            <a:r>
              <a:rPr lang="es-ES" b="1" dirty="0">
                <a:solidFill>
                  <a:prstClr val="black"/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G</a:t>
            </a:r>
            <a:r>
              <a:rPr lang="es-ES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lobal </a:t>
            </a:r>
            <a:r>
              <a:rPr lang="es-ES" b="1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consumption</a:t>
            </a:r>
            <a:r>
              <a:rPr lang="es-ES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 (in </a:t>
            </a:r>
            <a:r>
              <a:rPr lang="es-ES" b="1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trillion</a:t>
            </a:r>
            <a:r>
              <a:rPr lang="es-ES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 USD)</a:t>
            </a:r>
          </a:p>
        </p:txBody>
      </p:sp>
      <p:sp>
        <p:nvSpPr>
          <p:cNvPr id="6" name="Rectángulo 4"/>
          <p:cNvSpPr/>
          <p:nvPr/>
        </p:nvSpPr>
        <p:spPr>
          <a:xfrm>
            <a:off x="4285204" y="1412776"/>
            <a:ext cx="4860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C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onsuming 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class: daily disposable income is equal or greater $10, below consuming class, less $10; incomes adjusted for purchasing-power parity</a:t>
            </a:r>
            <a:endParaRPr lang="es-CL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CuadroTexto 5"/>
          <p:cNvSpPr txBox="1"/>
          <p:nvPr/>
        </p:nvSpPr>
        <p:spPr>
          <a:xfrm>
            <a:off x="2627784" y="5661248"/>
            <a:ext cx="1094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err="1" smtClean="0">
                <a:latin typeface="Calibri" panose="020F0502020204030204" pitchFamily="34" charset="0"/>
              </a:rPr>
              <a:t>Projected</a:t>
            </a:r>
            <a:r>
              <a:rPr lang="es-MX" sz="1200" dirty="0" smtClean="0">
                <a:latin typeface="Calibri" panose="020F0502020204030204" pitchFamily="34" charset="0"/>
              </a:rPr>
              <a:t> data</a:t>
            </a:r>
            <a:endParaRPr lang="es-CL" sz="1200" dirty="0">
              <a:latin typeface="Calibri" panose="020F0502020204030204" pitchFamily="34" charset="0"/>
            </a:endParaRPr>
          </a:p>
        </p:txBody>
      </p:sp>
      <p:sp>
        <p:nvSpPr>
          <p:cNvPr id="8" name="Rectángulo 6"/>
          <p:cNvSpPr/>
          <p:nvPr/>
        </p:nvSpPr>
        <p:spPr>
          <a:xfrm>
            <a:off x="4427984" y="5661248"/>
            <a:ext cx="4427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2025: Estimate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based on 2010 private-consumption share of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GDP / country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and GDP estimates for 2010 and 2025, assumes private consumption will remain constant.</a:t>
            </a:r>
            <a:endParaRPr lang="es-CL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84975" cy="603250"/>
          </a:xfrm>
        </p:spPr>
        <p:txBody>
          <a:bodyPr/>
          <a:lstStyle/>
          <a:p>
            <a:r>
              <a:rPr lang="en-US" sz="3200" dirty="0" smtClean="0"/>
              <a:t>LAC: Diagnosis and major infrastructure challenges</a:t>
            </a:r>
            <a:endParaRPr lang="en-US" sz="32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1992907293"/>
              </p:ext>
            </p:extLst>
          </p:nvPr>
        </p:nvGraphicFramePr>
        <p:xfrm>
          <a:off x="395536" y="1196752"/>
          <a:ext cx="8382000" cy="5551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solidFill>
                  <a:srgbClr val="FF6B19"/>
                </a:solidFill>
              </a:rPr>
              <a:t>…</a:t>
            </a:r>
            <a:r>
              <a:rPr lang="es-CL" dirty="0" err="1" smtClean="0">
                <a:solidFill>
                  <a:srgbClr val="FF6B19"/>
                </a:solidFill>
              </a:rPr>
              <a:t>currently</a:t>
            </a:r>
            <a:r>
              <a:rPr lang="es-CL" dirty="0" smtClean="0">
                <a:solidFill>
                  <a:srgbClr val="FF6B19"/>
                </a:solidFill>
              </a:rPr>
              <a:t>, </a:t>
            </a:r>
            <a:r>
              <a:rPr lang="es-CL" dirty="0" err="1" smtClean="0">
                <a:solidFill>
                  <a:srgbClr val="FF6B19"/>
                </a:solidFill>
              </a:rPr>
              <a:t>uncertainty</a:t>
            </a:r>
            <a:r>
              <a:rPr lang="es-CL" dirty="0" smtClean="0">
                <a:solidFill>
                  <a:srgbClr val="FF6B19"/>
                </a:solidFill>
              </a:rPr>
              <a:t>, </a:t>
            </a:r>
            <a:r>
              <a:rPr lang="es-CL" dirty="0" err="1" smtClean="0">
                <a:solidFill>
                  <a:srgbClr val="FF6B19"/>
                </a:solidFill>
              </a:rPr>
              <a:t>but</a:t>
            </a:r>
            <a:r>
              <a:rPr lang="es-CL" dirty="0" smtClean="0">
                <a:solidFill>
                  <a:srgbClr val="FF6B19"/>
                </a:solidFill>
              </a:rPr>
              <a:t>: </a:t>
            </a:r>
            <a:r>
              <a:rPr lang="es-CL" sz="2800" dirty="0" err="1" smtClean="0">
                <a:solidFill>
                  <a:srgbClr val="0070C0"/>
                </a:solidFill>
              </a:rPr>
              <a:t>High</a:t>
            </a:r>
            <a:r>
              <a:rPr lang="es-CL" sz="2800" dirty="0" smtClean="0">
                <a:solidFill>
                  <a:srgbClr val="0070C0"/>
                </a:solidFill>
              </a:rPr>
              <a:t> </a:t>
            </a:r>
            <a:r>
              <a:rPr lang="es-CL" sz="2800" dirty="0" err="1" smtClean="0">
                <a:solidFill>
                  <a:srgbClr val="0070C0"/>
                </a:solidFill>
              </a:rPr>
              <a:t>potential</a:t>
            </a:r>
            <a:r>
              <a:rPr lang="es-CL" sz="2800" dirty="0" smtClean="0">
                <a:solidFill>
                  <a:srgbClr val="0070C0"/>
                </a:solidFill>
              </a:rPr>
              <a:t>! (</a:t>
            </a:r>
            <a:r>
              <a:rPr lang="es-CL" sz="2800" dirty="0" err="1" smtClean="0">
                <a:solidFill>
                  <a:srgbClr val="0070C0"/>
                </a:solidFill>
              </a:rPr>
              <a:t>ii</a:t>
            </a:r>
            <a:r>
              <a:rPr lang="es-CL" sz="2800" dirty="0" smtClean="0">
                <a:solidFill>
                  <a:srgbClr val="0070C0"/>
                </a:solidFill>
              </a:rPr>
              <a:t>)</a:t>
            </a:r>
            <a:r>
              <a:rPr lang="es-CL" dirty="0" smtClean="0">
                <a:solidFill>
                  <a:srgbClr val="0070C0"/>
                </a:solidFill>
              </a:rPr>
              <a:t> </a:t>
            </a:r>
            <a:endParaRPr lang="en-US" dirty="0"/>
          </a:p>
        </p:txBody>
      </p:sp>
      <p:grpSp>
        <p:nvGrpSpPr>
          <p:cNvPr id="3" name="Grupo 6"/>
          <p:cNvGrpSpPr/>
          <p:nvPr/>
        </p:nvGrpSpPr>
        <p:grpSpPr>
          <a:xfrm>
            <a:off x="-324891" y="383381"/>
            <a:ext cx="9749779" cy="5997947"/>
            <a:chOff x="-324891" y="116632"/>
            <a:chExt cx="9749779" cy="5997947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324891" y="116632"/>
              <a:ext cx="9749779" cy="5997947"/>
            </a:xfrm>
            <a:prstGeom prst="rect">
              <a:avLst/>
            </a:prstGeom>
            <a:noFill/>
          </p:spPr>
        </p:pic>
        <p:sp>
          <p:nvSpPr>
            <p:cNvPr id="11" name="Rectángulo 2"/>
            <p:cNvSpPr/>
            <p:nvPr/>
          </p:nvSpPr>
          <p:spPr>
            <a:xfrm>
              <a:off x="-180528" y="5805264"/>
              <a:ext cx="9433048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ángulo 8"/>
          <p:cNvSpPr/>
          <p:nvPr/>
        </p:nvSpPr>
        <p:spPr>
          <a:xfrm>
            <a:off x="2502024" y="6550223"/>
            <a:ext cx="66784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source: The emerging middle class in developing countries, OECD, </a:t>
            </a:r>
            <a:r>
              <a:rPr lang="en-US" dirty="0" err="1"/>
              <a:t>Homi</a:t>
            </a:r>
            <a:r>
              <a:rPr lang="en-US" dirty="0"/>
              <a:t> </a:t>
            </a:r>
            <a:r>
              <a:rPr lang="en-US" dirty="0" err="1"/>
              <a:t>Kharas</a:t>
            </a:r>
            <a:endParaRPr lang="en-US" dirty="0"/>
          </a:p>
        </p:txBody>
      </p:sp>
      <p:sp>
        <p:nvSpPr>
          <p:cNvPr id="13" name="Rectángulo 4"/>
          <p:cNvSpPr/>
          <p:nvPr/>
        </p:nvSpPr>
        <p:spPr>
          <a:xfrm>
            <a:off x="520024" y="764704"/>
            <a:ext cx="80319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GT" sz="2800" dirty="0">
                <a:solidFill>
                  <a:srgbClr val="558ED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India and China </a:t>
            </a:r>
            <a:r>
              <a:rPr lang="es-GT" sz="2800" dirty="0" err="1">
                <a:solidFill>
                  <a:srgbClr val="558ED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make</a:t>
            </a:r>
            <a:r>
              <a:rPr lang="es-GT" sz="2800" dirty="0">
                <a:solidFill>
                  <a:srgbClr val="558ED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s-GT" sz="2800" dirty="0" err="1">
                <a:solidFill>
                  <a:srgbClr val="558ED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waves</a:t>
            </a:r>
            <a:r>
              <a:rPr lang="es-GT" sz="2800" dirty="0">
                <a:solidFill>
                  <a:srgbClr val="558ED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in </a:t>
            </a:r>
            <a:r>
              <a:rPr lang="es-GT" sz="2800" dirty="0" err="1">
                <a:solidFill>
                  <a:srgbClr val="558ED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the</a:t>
            </a:r>
            <a:r>
              <a:rPr lang="es-GT" sz="2800" dirty="0">
                <a:solidFill>
                  <a:srgbClr val="558ED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global </a:t>
            </a:r>
            <a:r>
              <a:rPr lang="es-GT" sz="2800" dirty="0" err="1">
                <a:solidFill>
                  <a:srgbClr val="558ED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middle</a:t>
            </a:r>
            <a:r>
              <a:rPr lang="es-GT" sz="2800" dirty="0">
                <a:solidFill>
                  <a:srgbClr val="558ED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s-GT" sz="2800" dirty="0" err="1">
                <a:solidFill>
                  <a:srgbClr val="558ED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class</a:t>
            </a:r>
            <a:endParaRPr lang="en-US" sz="28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solidFill>
                  <a:srgbClr val="FF6B19"/>
                </a:solidFill>
              </a:rPr>
              <a:t>…</a:t>
            </a:r>
            <a:r>
              <a:rPr lang="es-CL" dirty="0" err="1" smtClean="0">
                <a:solidFill>
                  <a:srgbClr val="FF6B19"/>
                </a:solidFill>
              </a:rPr>
              <a:t>currently</a:t>
            </a:r>
            <a:r>
              <a:rPr lang="es-CL" dirty="0" smtClean="0">
                <a:solidFill>
                  <a:srgbClr val="FF6B19"/>
                </a:solidFill>
              </a:rPr>
              <a:t>, </a:t>
            </a:r>
            <a:r>
              <a:rPr lang="es-CL" dirty="0" err="1" smtClean="0">
                <a:solidFill>
                  <a:srgbClr val="FF6B19"/>
                </a:solidFill>
              </a:rPr>
              <a:t>uncertainty</a:t>
            </a:r>
            <a:r>
              <a:rPr lang="es-CL" dirty="0" smtClean="0">
                <a:solidFill>
                  <a:srgbClr val="FF6B19"/>
                </a:solidFill>
              </a:rPr>
              <a:t>, </a:t>
            </a:r>
            <a:r>
              <a:rPr lang="es-CL" dirty="0" err="1" smtClean="0">
                <a:solidFill>
                  <a:srgbClr val="FF6B19"/>
                </a:solidFill>
              </a:rPr>
              <a:t>but</a:t>
            </a:r>
            <a:r>
              <a:rPr lang="es-CL" dirty="0" smtClean="0">
                <a:solidFill>
                  <a:srgbClr val="FF6B19"/>
                </a:solidFill>
              </a:rPr>
              <a:t>: </a:t>
            </a:r>
            <a:r>
              <a:rPr lang="es-CL" sz="2800" dirty="0" err="1" smtClean="0">
                <a:solidFill>
                  <a:srgbClr val="0070C0"/>
                </a:solidFill>
              </a:rPr>
              <a:t>High</a:t>
            </a:r>
            <a:r>
              <a:rPr lang="es-CL" sz="2800" dirty="0" smtClean="0">
                <a:solidFill>
                  <a:srgbClr val="0070C0"/>
                </a:solidFill>
              </a:rPr>
              <a:t> </a:t>
            </a:r>
            <a:r>
              <a:rPr lang="es-CL" sz="2800" dirty="0" err="1" smtClean="0">
                <a:solidFill>
                  <a:srgbClr val="0070C0"/>
                </a:solidFill>
              </a:rPr>
              <a:t>potential</a:t>
            </a:r>
            <a:r>
              <a:rPr lang="es-CL" sz="2800" dirty="0" smtClean="0">
                <a:solidFill>
                  <a:srgbClr val="0070C0"/>
                </a:solidFill>
              </a:rPr>
              <a:t>! (</a:t>
            </a:r>
            <a:r>
              <a:rPr lang="es-CL" sz="2800" dirty="0" err="1" smtClean="0">
                <a:solidFill>
                  <a:srgbClr val="0070C0"/>
                </a:solidFill>
              </a:rPr>
              <a:t>iii</a:t>
            </a:r>
            <a:r>
              <a:rPr lang="es-CL" sz="2800" dirty="0" smtClean="0">
                <a:solidFill>
                  <a:srgbClr val="0070C0"/>
                </a:solidFill>
              </a:rPr>
              <a:t>)</a:t>
            </a:r>
            <a:r>
              <a:rPr lang="es-CL" dirty="0" smtClean="0">
                <a:solidFill>
                  <a:srgbClr val="0070C0"/>
                </a:solidFill>
              </a:rPr>
              <a:t> </a:t>
            </a:r>
            <a:endParaRPr lang="en-US" dirty="0"/>
          </a:p>
        </p:txBody>
      </p:sp>
      <p:grpSp>
        <p:nvGrpSpPr>
          <p:cNvPr id="3" name="Grupo 14"/>
          <p:cNvGrpSpPr/>
          <p:nvPr/>
        </p:nvGrpSpPr>
        <p:grpSpPr>
          <a:xfrm>
            <a:off x="1726589" y="3356992"/>
            <a:ext cx="5951767" cy="3452475"/>
            <a:chOff x="1726589" y="3356992"/>
            <a:chExt cx="5951767" cy="3452475"/>
          </a:xfrm>
        </p:grpSpPr>
        <p:pic>
          <p:nvPicPr>
            <p:cNvPr id="4" name="Imagen 10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26589" y="3356992"/>
              <a:ext cx="5951767" cy="3452475"/>
            </a:xfrm>
            <a:prstGeom prst="rect">
              <a:avLst/>
            </a:prstGeom>
          </p:spPr>
        </p:pic>
        <p:sp>
          <p:nvSpPr>
            <p:cNvPr id="5" name="CuadroTexto 13"/>
            <p:cNvSpPr txBox="1"/>
            <p:nvPr/>
          </p:nvSpPr>
          <p:spPr>
            <a:xfrm>
              <a:off x="2079430" y="4077593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s-MX" sz="1800" b="1" dirty="0" smtClean="0">
                  <a:latin typeface="+mj-lt"/>
                </a:rPr>
                <a:t>2030</a:t>
              </a:r>
              <a:endParaRPr lang="en-US" sz="1800" b="1" dirty="0">
                <a:latin typeface="+mj-lt"/>
              </a:endParaRPr>
            </a:p>
          </p:txBody>
        </p:sp>
      </p:grpSp>
      <p:pic>
        <p:nvPicPr>
          <p:cNvPr id="6" name="Imagen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24544" y="1124744"/>
            <a:ext cx="4816257" cy="2804403"/>
          </a:xfrm>
          <a:prstGeom prst="rect">
            <a:avLst/>
          </a:prstGeom>
        </p:spPr>
      </p:pic>
      <p:pic>
        <p:nvPicPr>
          <p:cNvPr id="7" name="Imagen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64255" y="1128653"/>
            <a:ext cx="4816257" cy="2804403"/>
          </a:xfrm>
          <a:prstGeom prst="rect">
            <a:avLst/>
          </a:prstGeom>
        </p:spPr>
      </p:pic>
      <p:sp>
        <p:nvSpPr>
          <p:cNvPr id="8" name="Rectángulo 11"/>
          <p:cNvSpPr/>
          <p:nvPr/>
        </p:nvSpPr>
        <p:spPr>
          <a:xfrm>
            <a:off x="2502024" y="6550223"/>
            <a:ext cx="66784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source: The emerging middle class in developing countries, OECD, </a:t>
            </a:r>
            <a:r>
              <a:rPr lang="en-US" dirty="0" err="1"/>
              <a:t>Homi</a:t>
            </a:r>
            <a:r>
              <a:rPr lang="en-US" dirty="0"/>
              <a:t> </a:t>
            </a:r>
            <a:r>
              <a:rPr lang="en-US" dirty="0" err="1"/>
              <a:t>Kharas</a:t>
            </a:r>
            <a:endParaRPr lang="en-US" dirty="0"/>
          </a:p>
        </p:txBody>
      </p:sp>
      <p:sp>
        <p:nvSpPr>
          <p:cNvPr id="9" name="CuadroTexto 12"/>
          <p:cNvSpPr txBox="1"/>
          <p:nvPr/>
        </p:nvSpPr>
        <p:spPr>
          <a:xfrm>
            <a:off x="0" y="4869160"/>
            <a:ext cx="23038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s-MX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Higher</a:t>
            </a:r>
            <a:r>
              <a:rPr lang="es-MX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dynamism</a:t>
            </a:r>
            <a:r>
              <a:rPr lang="es-MX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</a:p>
          <a:p>
            <a:pPr algn="l"/>
            <a:r>
              <a:rPr lang="es-MX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Asia </a:t>
            </a:r>
            <a:r>
              <a:rPr lang="es-MX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Pacific</a:t>
            </a:r>
            <a:r>
              <a:rPr lang="es-MX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MX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</a:t>
            </a:r>
            <a:r>
              <a:rPr lang="es-MX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LAC:</a:t>
            </a:r>
          </a:p>
          <a:p>
            <a:pPr algn="l"/>
            <a:r>
              <a:rPr lang="es-MX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es-MX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kind</a:t>
            </a:r>
            <a:r>
              <a:rPr lang="es-MX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MX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business</a:t>
            </a:r>
            <a:r>
              <a:rPr lang="es-MX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es-MX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s-MX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benefitiated</a:t>
            </a:r>
            <a:r>
              <a:rPr lang="es-MX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237" y="233462"/>
            <a:ext cx="7720211" cy="603250"/>
          </a:xfrm>
        </p:spPr>
        <p:txBody>
          <a:bodyPr/>
          <a:lstStyle/>
          <a:p>
            <a:r>
              <a:rPr lang="es-CL" dirty="0" smtClean="0">
                <a:solidFill>
                  <a:srgbClr val="FF6B19"/>
                </a:solidFill>
              </a:rPr>
              <a:t>…</a:t>
            </a:r>
            <a:r>
              <a:rPr lang="es-CL" dirty="0" err="1" smtClean="0">
                <a:solidFill>
                  <a:srgbClr val="FF6B19"/>
                </a:solidFill>
              </a:rPr>
              <a:t>currently</a:t>
            </a:r>
            <a:r>
              <a:rPr lang="es-CL" dirty="0" smtClean="0">
                <a:solidFill>
                  <a:srgbClr val="FF6B19"/>
                </a:solidFill>
              </a:rPr>
              <a:t>, </a:t>
            </a:r>
            <a:r>
              <a:rPr lang="es-CL" dirty="0" err="1" smtClean="0">
                <a:solidFill>
                  <a:srgbClr val="FF6B19"/>
                </a:solidFill>
              </a:rPr>
              <a:t>uncertainty</a:t>
            </a:r>
            <a:r>
              <a:rPr lang="es-CL" dirty="0" smtClean="0">
                <a:solidFill>
                  <a:srgbClr val="FF6B19"/>
                </a:solidFill>
              </a:rPr>
              <a:t>, </a:t>
            </a:r>
            <a:r>
              <a:rPr lang="es-CL" dirty="0" err="1" smtClean="0">
                <a:solidFill>
                  <a:srgbClr val="FF6B19"/>
                </a:solidFill>
              </a:rPr>
              <a:t>but</a:t>
            </a:r>
            <a:r>
              <a:rPr lang="es-CL" dirty="0" smtClean="0">
                <a:solidFill>
                  <a:srgbClr val="FF6B19"/>
                </a:solidFill>
              </a:rPr>
              <a:t>: </a:t>
            </a:r>
            <a:r>
              <a:rPr lang="es-CL" sz="2800" dirty="0" err="1" smtClean="0">
                <a:solidFill>
                  <a:srgbClr val="0070C0"/>
                </a:solidFill>
              </a:rPr>
              <a:t>High</a:t>
            </a:r>
            <a:r>
              <a:rPr lang="es-CL" sz="2800" dirty="0" smtClean="0">
                <a:solidFill>
                  <a:srgbClr val="0070C0"/>
                </a:solidFill>
              </a:rPr>
              <a:t> </a:t>
            </a:r>
            <a:r>
              <a:rPr lang="es-CL" sz="2800" dirty="0" err="1" smtClean="0">
                <a:solidFill>
                  <a:srgbClr val="0070C0"/>
                </a:solidFill>
              </a:rPr>
              <a:t>potential</a:t>
            </a:r>
            <a:r>
              <a:rPr lang="es-CL" sz="2800" dirty="0" smtClean="0">
                <a:solidFill>
                  <a:srgbClr val="0070C0"/>
                </a:solidFill>
              </a:rPr>
              <a:t>! (</a:t>
            </a:r>
            <a:r>
              <a:rPr lang="es-CL" sz="2800" dirty="0" err="1" smtClean="0">
                <a:solidFill>
                  <a:srgbClr val="0070C0"/>
                </a:solidFill>
              </a:rPr>
              <a:t>iv</a:t>
            </a:r>
            <a:r>
              <a:rPr lang="es-CL" sz="2800" dirty="0" smtClean="0">
                <a:solidFill>
                  <a:srgbClr val="0070C0"/>
                </a:solidFill>
              </a:rPr>
              <a:t>)</a:t>
            </a:r>
            <a:r>
              <a:rPr lang="es-CL" dirty="0" smtClean="0">
                <a:solidFill>
                  <a:srgbClr val="0070C0"/>
                </a:solidFill>
              </a:rPr>
              <a:t> </a:t>
            </a:r>
            <a:endParaRPr lang="en-US" dirty="0"/>
          </a:p>
        </p:txBody>
      </p:sp>
      <p:sp>
        <p:nvSpPr>
          <p:cNvPr id="3" name="Rectángulo 11"/>
          <p:cNvSpPr/>
          <p:nvPr/>
        </p:nvSpPr>
        <p:spPr>
          <a:xfrm>
            <a:off x="2502024" y="6550223"/>
            <a:ext cx="66784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source: The emerging middle class in developing countries, OECD, </a:t>
            </a:r>
            <a:r>
              <a:rPr lang="en-US" dirty="0" err="1"/>
              <a:t>Homi</a:t>
            </a:r>
            <a:r>
              <a:rPr lang="en-US" dirty="0"/>
              <a:t> </a:t>
            </a:r>
            <a:r>
              <a:rPr lang="en-US" dirty="0" err="1"/>
              <a:t>Kharas</a:t>
            </a:r>
            <a:endParaRPr lang="en-US" dirty="0"/>
          </a:p>
        </p:txBody>
      </p:sp>
      <p:sp>
        <p:nvSpPr>
          <p:cNvPr id="4" name="CuadroTexto 12"/>
          <p:cNvSpPr txBox="1"/>
          <p:nvPr/>
        </p:nvSpPr>
        <p:spPr>
          <a:xfrm>
            <a:off x="0" y="5780782"/>
            <a:ext cx="23038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s-MX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Higher</a:t>
            </a:r>
            <a:r>
              <a:rPr lang="es-MX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dynamism</a:t>
            </a:r>
            <a:r>
              <a:rPr lang="es-MX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</a:p>
          <a:p>
            <a:pPr algn="l"/>
            <a:r>
              <a:rPr lang="es-MX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Asia </a:t>
            </a:r>
            <a:r>
              <a:rPr lang="es-MX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Pacific</a:t>
            </a:r>
            <a:r>
              <a:rPr lang="es-MX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MX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</a:t>
            </a:r>
            <a:r>
              <a:rPr lang="es-MX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LAC:</a:t>
            </a:r>
          </a:p>
          <a:p>
            <a:pPr algn="l"/>
            <a:r>
              <a:rPr lang="es-MX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es-MX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kind</a:t>
            </a:r>
            <a:r>
              <a:rPr lang="es-MX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MX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business</a:t>
            </a:r>
            <a:r>
              <a:rPr lang="es-MX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es-MX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s-MX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benefitiated</a:t>
            </a:r>
            <a:r>
              <a:rPr lang="es-MX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403" y="764704"/>
            <a:ext cx="8791194" cy="5047926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1613" y="6237288"/>
            <a:ext cx="1247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 anchor="ctr">
            <a:spAutoFit/>
          </a:bodyPr>
          <a:lstStyle/>
          <a:p>
            <a:pPr eaLnBrk="0" hangingPunct="0"/>
            <a:r>
              <a:rPr lang="en-GB" sz="1800">
                <a:solidFill>
                  <a:schemeClr val="bg1"/>
                </a:solidFill>
              </a:rPr>
              <a:t>Client Logo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49313" y="1412875"/>
            <a:ext cx="30114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>
              <a:lnSpc>
                <a:spcPct val="90000"/>
              </a:lnSpc>
              <a:defRPr/>
            </a:pP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ea typeface="+mj-ea"/>
                <a:cs typeface="Arial" pitchFamily="34" charset="0"/>
              </a:rPr>
              <a:t>Thanks a lot !!!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582613" y="1828800"/>
            <a:ext cx="0" cy="1152525"/>
          </a:xfrm>
          <a:prstGeom prst="line">
            <a:avLst/>
          </a:prstGeom>
          <a:noFill/>
          <a:ln w="101600">
            <a:solidFill>
              <a:srgbClr val="16165D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s-AR">
              <a:latin typeface="Arial" charset="0"/>
              <a:ea typeface="ＭＳ Ｐゴシック" charset="-128"/>
            </a:endParaRPr>
          </a:p>
        </p:txBody>
      </p:sp>
      <p:pic>
        <p:nvPicPr>
          <p:cNvPr id="6" name="Picture 6" descr="cepalbilingue pantone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450" y="3249613"/>
            <a:ext cx="1624013" cy="299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ia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1988" y="5405438"/>
            <a:ext cx="3030537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3446463" y="908050"/>
            <a:ext cx="5257800" cy="414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tIns="27432" rIns="45720" bIns="27432">
            <a:spAutoFit/>
          </a:bodyPr>
          <a:lstStyle/>
          <a:p>
            <a:pPr algn="r" eaLnBrk="0" hangingPunct="0"/>
            <a:r>
              <a:rPr lang="en-GB" sz="2400" b="1" dirty="0"/>
              <a:t>Ricardo J. Sánchez</a:t>
            </a:r>
          </a:p>
          <a:p>
            <a:pPr algn="r" eaLnBrk="0" hangingPunct="0"/>
            <a:endParaRPr lang="en-GB" sz="2000" b="1" dirty="0"/>
          </a:p>
          <a:p>
            <a:pPr algn="r" eaLnBrk="0" hangingPunct="0"/>
            <a:r>
              <a:rPr lang="en-GB" sz="1800" dirty="0" smtClean="0"/>
              <a:t>Senior Economic </a:t>
            </a:r>
            <a:r>
              <a:rPr lang="en-GB" sz="1800" dirty="0"/>
              <a:t>Affairs Officer</a:t>
            </a:r>
          </a:p>
          <a:p>
            <a:pPr algn="r" eaLnBrk="0" hangingPunct="0"/>
            <a:endParaRPr lang="en-GB" sz="1800" dirty="0"/>
          </a:p>
          <a:p>
            <a:pPr algn="r" eaLnBrk="0" hangingPunct="0"/>
            <a:r>
              <a:rPr lang="en-GB" sz="1800" dirty="0" smtClean="0"/>
              <a:t>Officer-in-Charge</a:t>
            </a:r>
            <a:endParaRPr lang="en-GB" sz="1800" dirty="0"/>
          </a:p>
          <a:p>
            <a:pPr algn="r" eaLnBrk="0" hangingPunct="0"/>
            <a:r>
              <a:rPr lang="en-GB" sz="1800" dirty="0" smtClean="0"/>
              <a:t>Natural Resources and Infrastructure Division</a:t>
            </a:r>
          </a:p>
          <a:p>
            <a:pPr algn="r" eaLnBrk="0" hangingPunct="0"/>
            <a:endParaRPr lang="en-GB" sz="1800" b="1" dirty="0"/>
          </a:p>
          <a:p>
            <a:pPr algn="r" eaLnBrk="0" hangingPunct="0"/>
            <a:r>
              <a:rPr lang="en-GB" sz="1800" dirty="0"/>
              <a:t>United Nations Economic Commission for Latin America  and the Caribbean</a:t>
            </a:r>
          </a:p>
          <a:p>
            <a:pPr algn="r" eaLnBrk="0" hangingPunct="0"/>
            <a:endParaRPr lang="en-GB" sz="1800" dirty="0"/>
          </a:p>
          <a:p>
            <a:pPr algn="r" eaLnBrk="0" hangingPunct="0"/>
            <a:r>
              <a:rPr lang="en-GB" sz="1800" dirty="0"/>
              <a:t>+56 2 </a:t>
            </a:r>
            <a:r>
              <a:rPr lang="en-GB" sz="1800" dirty="0" smtClean="0"/>
              <a:t>2210-2257</a:t>
            </a:r>
            <a:endParaRPr lang="en-GB" sz="2000" dirty="0" smtClean="0"/>
          </a:p>
          <a:p>
            <a:pPr algn="r" eaLnBrk="0" hangingPunct="0"/>
            <a:r>
              <a:rPr lang="en-GB" sz="2000" dirty="0" smtClean="0"/>
              <a:t>Ricardo.SANCHEZ@ECLAC.org</a:t>
            </a:r>
            <a:endParaRPr lang="en-GB" sz="2000" dirty="0" smtClean="0">
              <a:solidFill>
                <a:srgbClr val="16165D"/>
              </a:solidFill>
            </a:endParaRPr>
          </a:p>
          <a:p>
            <a:pPr algn="r" eaLnBrk="0" hangingPunct="0"/>
            <a:r>
              <a:rPr lang="en-GB" sz="2000" dirty="0" smtClean="0"/>
              <a:t>http</a:t>
            </a:r>
            <a:r>
              <a:rPr lang="en-GB" sz="2000" dirty="0"/>
              <a:t>://www.eclac.org/transporte</a:t>
            </a:r>
          </a:p>
          <a:p>
            <a:pPr algn="r" eaLnBrk="0" hangingPunct="0"/>
            <a:endParaRPr lang="en-GB" sz="2000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96275" cy="43557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z="2800" dirty="0" smtClean="0"/>
              <a:t>Latin America: infrastructure investment by sector, </a:t>
            </a:r>
            <a:br>
              <a:rPr lang="en-GB" sz="2800" dirty="0" smtClean="0"/>
            </a:br>
            <a:r>
              <a:rPr lang="en-GB" sz="2800" dirty="0" smtClean="0"/>
              <a:t>1980-2012*, (percentage of GDP)</a:t>
            </a:r>
            <a:br>
              <a:rPr lang="en-GB" sz="2800" dirty="0" smtClean="0"/>
            </a:br>
            <a:endParaRPr lang="en-US" sz="2800" dirty="0" smtClean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404664"/>
            <a:ext cx="8229600" cy="1012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0" y="6611937"/>
            <a:ext cx="65770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000" dirty="0" smtClean="0">
                <a:latin typeface="Calibri" pitchFamily="34" charset="0"/>
              </a:rPr>
              <a:t>Source: </a:t>
            </a:r>
            <a:r>
              <a:rPr lang="es-ES" sz="1000" dirty="0">
                <a:latin typeface="Calibri" pitchFamily="34" charset="0"/>
              </a:rPr>
              <a:t>Unidad de Servicios de Infraestructura de la División de Recursos Naturales e Infraestructura de CEPAL.</a:t>
            </a:r>
            <a:endParaRPr lang="en-US" sz="1000" dirty="0">
              <a:latin typeface="Calibri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06128"/>
            <a:ext cx="7201822" cy="5219216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75" y="521494"/>
            <a:ext cx="8296275" cy="603250"/>
          </a:xfrm>
        </p:spPr>
        <p:txBody>
          <a:bodyPr/>
          <a:lstStyle/>
          <a:p>
            <a:r>
              <a:rPr lang="en-GB" dirty="0" smtClean="0"/>
              <a:t>Evolution of supply and demand  “feeds” the transport infrastructure gap (base year 1990=100)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050" y="1212180"/>
            <a:ext cx="8089900" cy="4665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179512" y="5773773"/>
            <a:ext cx="878497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alibri Light" pitchFamily="34" charset="0"/>
              </a:rPr>
              <a:t>Source: Infrastructure Services Unit on their own preliminaries data, from  </a:t>
            </a:r>
            <a:r>
              <a:rPr lang="en-US" sz="1400" dirty="0" err="1" smtClean="0">
                <a:latin typeface="Calibri Light" pitchFamily="34" charset="0"/>
              </a:rPr>
              <a:t>Calderón</a:t>
            </a:r>
            <a:r>
              <a:rPr lang="en-US" sz="1400" dirty="0" smtClean="0">
                <a:latin typeface="Calibri Light" pitchFamily="34" charset="0"/>
              </a:rPr>
              <a:t> &amp; </a:t>
            </a:r>
            <a:r>
              <a:rPr lang="en-US" sz="1400" dirty="0" err="1" smtClean="0">
                <a:latin typeface="Calibri Light" pitchFamily="34" charset="0"/>
              </a:rPr>
              <a:t>Servén</a:t>
            </a:r>
            <a:r>
              <a:rPr lang="en-US" sz="1400" dirty="0" smtClean="0">
                <a:latin typeface="Calibri Light" pitchFamily="34" charset="0"/>
              </a:rPr>
              <a:t> (2010) CEPAL (2011) and ongoing joint studies with CAF and BID &amp; World Trade Monitor. Preliminary estimation. </a:t>
            </a:r>
          </a:p>
          <a:p>
            <a:r>
              <a:rPr lang="en-US" sz="1400" dirty="0" smtClean="0">
                <a:latin typeface="Calibri Light" pitchFamily="34" charset="0"/>
              </a:rPr>
              <a:t>Notes: * Countries are Argentina, Brazil, Chile, Colombia, Mexico y Peru. Since 2003, Bolivia, Costa Rica, Ecuador, El Salvador, Guatemala, Nicaragua, Panamá y Paraguay are included as well.  ** Data in the last two years are a projection, using the average in the last ten years.</a:t>
            </a:r>
            <a:endParaRPr lang="en-US" sz="1400" dirty="0">
              <a:solidFill>
                <a:srgbClr val="FF6B19"/>
              </a:solidFill>
              <a:latin typeface="Calibri Light" pitchFamily="34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/>
        </p:nvGraphicFramePr>
        <p:xfrm>
          <a:off x="152400" y="3817491"/>
          <a:ext cx="44196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562600" y="3947751"/>
            <a:ext cx="28956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RAIL NETWORK EVOLUTION 2007-2012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CL" sz="1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(km)</a:t>
            </a:r>
            <a:endParaRPr kumimoji="0" lang="en-US" sz="9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51520" y="4065345"/>
            <a:ext cx="35814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1" hangingPunct="1"/>
            <a:r>
              <a:rPr lang="en-US" sz="105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TRAFFIC DENSITY 2011-2012 </a:t>
            </a: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(Total red by 100 km2)</a:t>
            </a:r>
            <a:endParaRPr kumimoji="0" lang="en-US" sz="2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Chart 9"/>
          <p:cNvGraphicFramePr/>
          <p:nvPr/>
        </p:nvGraphicFramePr>
        <p:xfrm>
          <a:off x="4724400" y="3817491"/>
          <a:ext cx="41148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763688" y="6430630"/>
            <a:ext cx="252028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+mj-lt"/>
              </a:rPr>
              <a:t>Average Latin America (2012)</a:t>
            </a:r>
            <a:endParaRPr lang="en-US" sz="1000" dirty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163" y="620688"/>
            <a:ext cx="832167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22275" y="404664"/>
            <a:ext cx="8296275" cy="603250"/>
          </a:xfrm>
        </p:spPr>
        <p:txBody>
          <a:bodyPr/>
          <a:lstStyle/>
          <a:p>
            <a:pPr lvl="0"/>
            <a:r>
              <a:rPr lang="en-US" dirty="0" smtClean="0"/>
              <a:t>LAC: Status of infrastructure (2012)</a:t>
            </a:r>
            <a:endParaRPr lang="en-US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75" y="521494"/>
            <a:ext cx="8296275" cy="603250"/>
          </a:xfrm>
        </p:spPr>
        <p:txBody>
          <a:bodyPr/>
          <a:lstStyle/>
          <a:p>
            <a:pPr lvl="0"/>
            <a:r>
              <a:rPr lang="en-US" dirty="0" smtClean="0"/>
              <a:t>Modal distribution and its evolution unfavorable to the competitiveness and sustainability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6172200"/>
            <a:ext cx="6096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dirty="0" smtClean="0"/>
              <a:t>Source: USI/ECLAC, BTI, 2015</a:t>
            </a:r>
          </a:p>
          <a:p>
            <a:pPr algn="l"/>
            <a:r>
              <a:rPr lang="en-US" sz="1050" dirty="0" smtClean="0"/>
              <a:t>Note: Includes Argentina, Brazil, Chile, Colombia, Ecuador, Paraguay, Peru and Uruguay</a:t>
            </a:r>
            <a:endParaRPr lang="en-US" sz="1050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457200" y="1752600"/>
          <a:ext cx="86868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609600" y="1219200"/>
            <a:ext cx="853440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/>
              <a:t>Modal transport distribution in imports &amp;exports in South America</a:t>
            </a:r>
          </a:p>
          <a:p>
            <a:pPr algn="ctr"/>
            <a:r>
              <a:rPr lang="en-US" sz="1600" i="1" dirty="0" smtClean="0"/>
              <a:t>(Volume, Thousand tons</a:t>
            </a:r>
            <a:r>
              <a:rPr lang="en-US" sz="1400" i="1" dirty="0" smtClean="0"/>
              <a:t>)</a:t>
            </a:r>
            <a:r>
              <a:rPr lang="en-US" sz="1400" b="1" dirty="0" smtClean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47664" y="5229200"/>
            <a:ext cx="722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1000" dirty="0" smtClean="0">
                <a:latin typeface="+mj-lt"/>
              </a:rPr>
              <a:t>Air</a:t>
            </a:r>
            <a:endParaRPr lang="en-US" sz="1000" dirty="0">
              <a:latin typeface="+mj-lt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4 Diagrama"/>
          <p:cNvGraphicFramePr/>
          <p:nvPr/>
        </p:nvGraphicFramePr>
        <p:xfrm>
          <a:off x="0" y="188640"/>
          <a:ext cx="9144000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792834-A897-4F2C-9FDC-174CABB6B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7F792834-A897-4F2C-9FDC-174CABB6B5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99D610-FD27-453E-9067-CF8F675148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B399D610-FD27-453E-9067-CF8F675148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D708F1-D177-42E7-85DD-B7D008C1D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graphicEl>
                                              <a:dgm id="{97D708F1-D177-42E7-85DD-B7D008C1DC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82800D0-9CED-493C-9877-07D0EEA330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A82800D0-9CED-493C-9877-07D0EEA330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465A58-9122-465F-9361-1FDA7A6735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graphicEl>
                                              <a:dgm id="{19465A58-9122-465F-9361-1FDA7A6735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DAAD67-624D-4D9C-BA1C-03B5275AE2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6EDAAD67-624D-4D9C-BA1C-03B5275AE2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85A8A73-526F-4C4F-9702-B33A02911D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graphicEl>
                                              <a:dgm id="{F85A8A73-526F-4C4F-9702-B33A02911D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8D05E1A-D5EE-4F50-9DA3-B28005AF1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graphicEl>
                                              <a:dgm id="{38D05E1A-D5EE-4F50-9DA3-B28005AF15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848EBE-1CE9-4FCB-9A83-B035E8C6E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graphicEl>
                                              <a:dgm id="{28848EBE-1CE9-4FCB-9A83-B035E8C6E8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284783-AA35-4807-94C1-62636374FA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graphicEl>
                                              <a:dgm id="{5B284783-AA35-4807-94C1-62636374FA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C4FE9A8-9782-4BAF-81EA-305686C4E1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graphicEl>
                                              <a:dgm id="{0C4FE9A8-9782-4BAF-81EA-305686C4E1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369DCD9-789E-4BB1-A626-3D4642B433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graphicEl>
                                              <a:dgm id="{E369DCD9-789E-4BB1-A626-3D4642B433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D02517-F8BC-4BD3-8841-F417ED0D9E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graphicEl>
                                              <a:dgm id="{DCD02517-F8BC-4BD3-8841-F417ED0D9E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2AE36CF-59FA-4562-8B83-391942BF79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">
                                            <p:graphicEl>
                                              <a:dgm id="{42AE36CF-59FA-4562-8B83-391942BF79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A47745-965A-42D3-9DBA-14D79C8BEC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">
                                            <p:graphicEl>
                                              <a:dgm id="{FCA47745-965A-42D3-9DBA-14D79C8BEC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9E8729D-143E-4204-BD8B-B0A9D4008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">
                                            <p:graphicEl>
                                              <a:dgm id="{59E8729D-143E-4204-BD8B-B0A9D40080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3537F3B-DC5F-440C-BE71-A3B64CCBD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">
                                            <p:graphicEl>
                                              <a:dgm id="{C3537F3B-DC5F-440C-BE71-A3B64CCBD2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 strategy and planning in Latin America</a:t>
            </a:r>
            <a:r>
              <a:rPr lang="es-CL" dirty="0" smtClean="0"/>
              <a:t> 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23528" y="1268760"/>
            <a:ext cx="8352928" cy="482453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Infrastructure, transport and logistics, are mutually dependent and therefore produce complex issues require holistic analysis and integrated solutions.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latin typeface="+mn-lt"/>
                <a:cs typeface="+mn-cs"/>
              </a:rPr>
              <a:t>G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lobalized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competitive markets, require continued improvements in the quality of the products and price, hence the importance of logistics planning.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latin typeface="+mn-lt"/>
                <a:cs typeface="+mn-cs"/>
              </a:rPr>
              <a:t>L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ogistics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strategies and planning in particular, has been absent from public policy.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latin typeface="+mn-lt"/>
                <a:cs typeface="+mn-cs"/>
              </a:rPr>
              <a:t>M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countries still develop transport policies focus in one mode and not in terms of the overall competitiveness, efficiency and applying sustainability criteria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latin typeface="+mn-lt"/>
                <a:cs typeface="+mn-cs"/>
              </a:rPr>
              <a:t>V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ery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few countries monitor their progress and advances in logistics performance</a:t>
            </a:r>
            <a:endParaRPr kumimoji="0" lang="es-CL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75" y="404664"/>
            <a:ext cx="8296275" cy="603250"/>
          </a:xfrm>
        </p:spPr>
        <p:txBody>
          <a:bodyPr/>
          <a:lstStyle/>
          <a:p>
            <a:r>
              <a:rPr lang="en-US" sz="2800" dirty="0" smtClean="0"/>
              <a:t>Maritime transport and the crisis: main facts of 2014</a:t>
            </a:r>
          </a:p>
        </p:txBody>
      </p:sp>
      <p:sp>
        <p:nvSpPr>
          <p:cNvPr id="3" name="Marcador de texto 4"/>
          <p:cNvSpPr txBox="1">
            <a:spLocks/>
          </p:cNvSpPr>
          <p:nvPr/>
        </p:nvSpPr>
        <p:spPr>
          <a:xfrm>
            <a:off x="611560" y="1124744"/>
            <a:ext cx="7920880" cy="2070459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GB" sz="2400" dirty="0" smtClean="0">
                <a:solidFill>
                  <a:srgbClr val="FD9203"/>
                </a:solidFill>
                <a:latin typeface="Calibri" pitchFamily="34" charset="0"/>
                <a:cs typeface="Calibri" pitchFamily="34" charset="0"/>
              </a:rPr>
              <a:t>Is it the end of the crisis? a challenging macroeconomic environment but some positive lights,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GB" sz="2400" dirty="0" smtClean="0">
                <a:solidFill>
                  <a:srgbClr val="FD9203"/>
                </a:solidFill>
                <a:latin typeface="Calibri" pitchFamily="34" charset="0"/>
                <a:cs typeface="Calibri" pitchFamily="34" charset="0"/>
              </a:rPr>
              <a:t>bunker prices: a short fresh breath,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GB" sz="2400" dirty="0" smtClean="0">
                <a:solidFill>
                  <a:srgbClr val="FD9203"/>
                </a:solidFill>
                <a:latin typeface="Calibri" pitchFamily="34" charset="0"/>
                <a:cs typeface="Calibri" pitchFamily="34" charset="0"/>
              </a:rPr>
              <a:t>a chronic overcapacity in the key east-west trade arteries which disturbs the supply-demand equilibrium,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GB" sz="2400" dirty="0" smtClean="0">
                <a:solidFill>
                  <a:srgbClr val="FD9203"/>
                </a:solidFill>
                <a:latin typeface="Calibri" pitchFamily="34" charset="0"/>
                <a:cs typeface="Calibri" pitchFamily="34" charset="0"/>
              </a:rPr>
              <a:t>the cascading effects of this overcapacity which could, in effect, jeopardise the profitability of other trade lanes,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GB" sz="2400" dirty="0" smtClean="0">
                <a:solidFill>
                  <a:srgbClr val="FD9203"/>
                </a:solidFill>
                <a:latin typeface="Calibri" pitchFamily="34" charset="0"/>
                <a:cs typeface="Calibri" pitchFamily="34" charset="0"/>
              </a:rPr>
              <a:t>a overhang of orders that is due to be delivered and, may yet, present the biggest threat to all freight rate recovery efforts.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GB" sz="2400" dirty="0" smtClean="0">
                <a:solidFill>
                  <a:srgbClr val="FD9203"/>
                </a:solidFill>
                <a:latin typeface="Calibri" pitchFamily="34" charset="0"/>
                <a:cs typeface="Calibri" pitchFamily="34" charset="0"/>
              </a:rPr>
              <a:t>better profits for a set of companies (as an industry average)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GB" sz="2400" dirty="0" smtClean="0">
                <a:solidFill>
                  <a:srgbClr val="FD9203"/>
                </a:solidFill>
                <a:latin typeface="Calibri" pitchFamily="34" charset="0"/>
                <a:cs typeface="Calibri" pitchFamily="34" charset="0"/>
              </a:rPr>
              <a:t>process of mergers, acquisitions and alliances will be strengthened.</a:t>
            </a:r>
            <a:endParaRPr lang="en-GB" sz="2400" dirty="0">
              <a:solidFill>
                <a:srgbClr val="FD9203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24915</TotalTime>
  <Words>1325</Words>
  <Application>Microsoft Office PowerPoint</Application>
  <PresentationFormat>On-screen Show (4:3)</PresentationFormat>
  <Paragraphs>258</Paragraphs>
  <Slides>23</Slides>
  <Notes>5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Office-tema</vt:lpstr>
      <vt:lpstr>Slide 1</vt:lpstr>
      <vt:lpstr>LAC: Diagnosis and major infrastructure challenges</vt:lpstr>
      <vt:lpstr>Latin America: infrastructure investment by sector,  1980-2012*, (percentage of GDP) </vt:lpstr>
      <vt:lpstr>Evolution of supply and demand  “feeds” the transport infrastructure gap (base year 1990=100)</vt:lpstr>
      <vt:lpstr>LAC: Status of infrastructure (2012)</vt:lpstr>
      <vt:lpstr>Modal distribution and its evolution unfavorable to the competitiveness and sustainability</vt:lpstr>
      <vt:lpstr>Slide 7</vt:lpstr>
      <vt:lpstr>Logistics strategy and planning in Latin America </vt:lpstr>
      <vt:lpstr>Maritime transport and the crisis: main facts of 2014</vt:lpstr>
      <vt:lpstr>Slide 10</vt:lpstr>
      <vt:lpstr>Slide 11</vt:lpstr>
      <vt:lpstr>What to think? What to do?</vt:lpstr>
      <vt:lpstr>Slide 13</vt:lpstr>
      <vt:lpstr>Slide 14</vt:lpstr>
      <vt:lpstr>Slide 15</vt:lpstr>
      <vt:lpstr>LAC: Diagnosis and major infrastructure challenges</vt:lpstr>
      <vt:lpstr>Diagnosis and major infrastructure challenges in LAC</vt:lpstr>
      <vt:lpstr>Main challenge!</vt:lpstr>
      <vt:lpstr>…currently, uncertainty, but: High potential! (i) </vt:lpstr>
      <vt:lpstr>…currently, uncertainty, but: High potential! (ii) </vt:lpstr>
      <vt:lpstr>…currently, uncertainty, but: High potential! (iii) </vt:lpstr>
      <vt:lpstr>…currently, uncertainty, but: High potential! (iv) </vt:lpstr>
      <vt:lpstr>Slide 23</vt:lpstr>
    </vt:vector>
  </TitlesOfParts>
  <Company>Høgskolen i Molde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“modalities” of hinterland integration</dc:title>
  <dc:creator>gperez</dc:creator>
  <cp:lastModifiedBy>rsanchez</cp:lastModifiedBy>
  <cp:revision>641</cp:revision>
  <dcterms:created xsi:type="dcterms:W3CDTF">2010-03-24T09:22:06Z</dcterms:created>
  <dcterms:modified xsi:type="dcterms:W3CDTF">2015-04-27T03:07:53Z</dcterms:modified>
</cp:coreProperties>
</file>