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</p:sldMasterIdLst>
  <p:notesMasterIdLst>
    <p:notesMasterId r:id="rId52"/>
  </p:notesMasterIdLst>
  <p:sldIdLst>
    <p:sldId id="256" r:id="rId7"/>
    <p:sldId id="315" r:id="rId8"/>
    <p:sldId id="316" r:id="rId9"/>
    <p:sldId id="310" r:id="rId10"/>
    <p:sldId id="317" r:id="rId11"/>
    <p:sldId id="334" r:id="rId12"/>
    <p:sldId id="313" r:id="rId13"/>
    <p:sldId id="312" r:id="rId14"/>
    <p:sldId id="314" r:id="rId15"/>
    <p:sldId id="257" r:id="rId16"/>
    <p:sldId id="259" r:id="rId17"/>
    <p:sldId id="258" r:id="rId18"/>
    <p:sldId id="320" r:id="rId19"/>
    <p:sldId id="305" r:id="rId20"/>
    <p:sldId id="306" r:id="rId21"/>
    <p:sldId id="335" r:id="rId22"/>
    <p:sldId id="262" r:id="rId23"/>
    <p:sldId id="268" r:id="rId24"/>
    <p:sldId id="321" r:id="rId25"/>
    <p:sldId id="308" r:id="rId26"/>
    <p:sldId id="267" r:id="rId27"/>
    <p:sldId id="261" r:id="rId28"/>
    <p:sldId id="295" r:id="rId29"/>
    <p:sldId id="289" r:id="rId30"/>
    <p:sldId id="336" r:id="rId31"/>
    <p:sldId id="302" r:id="rId32"/>
    <p:sldId id="260" r:id="rId33"/>
    <p:sldId id="323" r:id="rId34"/>
    <p:sldId id="339" r:id="rId35"/>
    <p:sldId id="264" r:id="rId36"/>
    <p:sldId id="324" r:id="rId37"/>
    <p:sldId id="269" r:id="rId38"/>
    <p:sldId id="266" r:id="rId39"/>
    <p:sldId id="263" r:id="rId40"/>
    <p:sldId id="270" r:id="rId41"/>
    <p:sldId id="325" r:id="rId42"/>
    <p:sldId id="337" r:id="rId43"/>
    <p:sldId id="327" r:id="rId44"/>
    <p:sldId id="328" r:id="rId45"/>
    <p:sldId id="322" r:id="rId46"/>
    <p:sldId id="319" r:id="rId47"/>
    <p:sldId id="340" r:id="rId48"/>
    <p:sldId id="332" r:id="rId49"/>
    <p:sldId id="265" r:id="rId50"/>
    <p:sldId id="309" r:id="rId51"/>
  </p:sldIdLst>
  <p:sldSz cx="9144000" cy="6858000" type="screen4x3"/>
  <p:notesSz cx="6807200" cy="9939338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23" autoAdjust="0"/>
  </p:normalViewPr>
  <p:slideViewPr>
    <p:cSldViewPr>
      <p:cViewPr>
        <p:scale>
          <a:sx n="70" d="100"/>
          <a:sy n="70" d="100"/>
        </p:scale>
        <p:origin x="-43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2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D9FFD-9417-406F-832D-64488114B517}" type="datetimeFigureOut">
              <a:rPr lang="es-AR" smtClean="0"/>
              <a:pPr/>
              <a:t>24/04/2015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AB1F0-4D11-4BA4-8934-C6D65B5B89B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198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AB1F0-4D11-4BA4-8934-C6D65B5B89B1}" type="slidenum">
              <a:rPr lang="es-AR" smtClean="0"/>
              <a:pPr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885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AB1F0-4D11-4BA4-8934-C6D65B5B89B1}" type="slidenum">
              <a:rPr lang="es-AR" smtClean="0"/>
              <a:pPr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8858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AB1F0-4D11-4BA4-8934-C6D65B5B89B1}" type="slidenum">
              <a:rPr lang="es-AR" smtClean="0"/>
              <a:pPr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360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AB1F0-4D11-4BA4-8934-C6D65B5B89B1}" type="slidenum">
              <a:rPr lang="es-AR" smtClean="0"/>
              <a:pPr/>
              <a:t>32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981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Tener en cuenta que:</a:t>
            </a:r>
            <a:endParaRPr lang="es-A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      Para llegar a la meta de producción de granos del PEA, la producción debe crecer a un ritmo del 4,4% anual entre la base (2009/10) y el año 2020 (2019/20).</a:t>
            </a:r>
          </a:p>
          <a:p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      Cumplidos ya los primeros cuatro años del horizonte temporal del PEA (2009/10-2013/14) la producción apenas creció a un 0,9% anual. A ese ritmo llegaríamos a 2019/20 con 124 millones de toneladas.</a:t>
            </a:r>
          </a:p>
          <a:p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       De acuerdo al </a:t>
            </a:r>
            <a:r>
              <a:rPr lang="es-A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ERAMA</a:t>
            </a:r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2022, la producción argentina hacia 2019/20 sería de 125 millones de toneladas, muy similar al punto b).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rojo hasta 2013/14 son datos históricos, a partir de ahí son los resultados de la proyección del </a:t>
            </a:r>
            <a:r>
              <a:rPr lang="es-A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ERAMA</a:t>
            </a:r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En azul el crecimiento promedio necesario para llegar a 2019/20 con 154,4 millones de toneladas de granos que fija como meta el PEA. La conclusión es que con las actuales políticas apenas alcanzaremos la mitad del objetivo deseado. El </a:t>
            </a:r>
            <a:r>
              <a:rPr lang="es-A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ERAMA</a:t>
            </a:r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nos da una señal de alerta, se necesitan cambios para poder cumplir con las metas establecidas por el PEA.</a:t>
            </a: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AB1F0-4D11-4BA4-8934-C6D65B5B89B1}" type="slidenum">
              <a:rPr lang="es-AR" smtClean="0"/>
              <a:pPr/>
              <a:t>41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7199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Tener en cuenta que:</a:t>
            </a:r>
            <a:endParaRPr lang="es-A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      Para llegar a la meta de producción de granos del PEA, la producción debe crecer a un ritmo del 4,4% anual entre la base (2009/10) y el año 2020 (2019/20).</a:t>
            </a:r>
          </a:p>
          <a:p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      Cumplidos ya los primeros cuatro años del horizonte temporal del PEA (2009/10-2013/14) la producción apenas creció a un 0,9% anual. A ese ritmo llegaríamos a 2019/20 con 124 millones de toneladas.</a:t>
            </a:r>
          </a:p>
          <a:p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       De acuerdo al </a:t>
            </a:r>
            <a:r>
              <a:rPr lang="es-A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ERAMA</a:t>
            </a:r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2022, la producción argentina hacia 2019/20 sería de 125 millones de toneladas, muy similar al punto b).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rojo hasta 2013/14 son datos históricos, a partir de ahí son los resultados de la proyección del </a:t>
            </a:r>
            <a:r>
              <a:rPr lang="es-A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ERAMA</a:t>
            </a:r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En azul el crecimiento promedio necesario para llegar a 2019/20 con 154,4 millones de toneladas de granos que fija como meta el PEA. La conclusión es que con las actuales políticas apenas alcanzaremos la mitad del objetivo deseado. El </a:t>
            </a:r>
            <a:r>
              <a:rPr lang="es-A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ERAMA</a:t>
            </a:r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nos da una señal de alerta, se necesitan cambios para poder cumplir con las metas establecidas por el PEA.</a:t>
            </a: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AB1F0-4D11-4BA4-8934-C6D65B5B89B1}" type="slidenum">
              <a:rPr lang="es-AR" smtClean="0"/>
              <a:pPr/>
              <a:t>43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719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268E-20F3-4A5A-B68D-5CB622758999}" type="datetimeFigureOut">
              <a:rPr lang="es-AR" smtClean="0"/>
              <a:pPr/>
              <a:t>24/04/2015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7117-2B14-4F64-9E1F-08677D5CEAA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71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268E-20F3-4A5A-B68D-5CB622758999}" type="datetimeFigureOut">
              <a:rPr lang="es-AR" smtClean="0"/>
              <a:pPr/>
              <a:t>24/04/2015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7117-2B14-4F64-9E1F-08677D5CEAA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428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268E-20F3-4A5A-B68D-5CB622758999}" type="datetimeFigureOut">
              <a:rPr lang="es-AR" smtClean="0"/>
              <a:pPr/>
              <a:t>24/04/2015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7117-2B14-4F64-9E1F-08677D5CEAA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3593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65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3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8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4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86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0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39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5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268E-20F3-4A5A-B68D-5CB622758999}" type="datetimeFigureOut">
              <a:rPr lang="es-AR" smtClean="0"/>
              <a:pPr/>
              <a:t>24/04/2015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7117-2B14-4F64-9E1F-08677D5CEAA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535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73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09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9CD5-A451-411C-87EF-FF5FC5797A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7BC0-9FC3-4D2B-89CE-2E971EF7200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37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3152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lvl="0"/>
            <a:endParaRPr lang="es-AR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027D4-7382-4F22-9715-BAFCEABE152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63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60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52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9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37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9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2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268E-20F3-4A5A-B68D-5CB622758999}" type="datetimeFigureOut">
              <a:rPr lang="es-AR" smtClean="0"/>
              <a:pPr/>
              <a:t>24/04/2015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7117-2B14-4F64-9E1F-08677D5CEAA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9884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94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36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88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03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9CD5-A451-411C-87EF-FF5FC5797A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7BC0-9FC3-4D2B-89CE-2E971EF7200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8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3152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lvl="0"/>
            <a:endParaRPr lang="es-AR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027D4-7382-4F22-9715-BAFCEABE152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138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9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48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58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8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268E-20F3-4A5A-B68D-5CB622758999}" type="datetimeFigureOut">
              <a:rPr lang="es-AR" smtClean="0"/>
              <a:pPr/>
              <a:t>24/04/2015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7117-2B14-4F64-9E1F-08677D5CEAA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3841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95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88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9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56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7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168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9CD5-A451-411C-87EF-FF5FC5797A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7BC0-9FC3-4D2B-89CE-2E971EF7200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203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3152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lvl="0"/>
            <a:endParaRPr lang="es-AR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027D4-7382-4F22-9715-BAFCEABE152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604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43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268E-20F3-4A5A-B68D-5CB622758999}" type="datetimeFigureOut">
              <a:rPr lang="es-AR" smtClean="0"/>
              <a:pPr/>
              <a:t>24/04/2015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7117-2B14-4F64-9E1F-08677D5CEAA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73667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076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98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179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37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46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199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423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897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9CD5-A451-411C-87EF-FF5FC5797A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7BC0-9FC3-4D2B-89CE-2E971EF7200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6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3152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lvl="0"/>
            <a:endParaRPr lang="es-AR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027D4-7382-4F22-9715-BAFCEABE152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6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268E-20F3-4A5A-B68D-5CB622758999}" type="datetimeFigureOut">
              <a:rPr lang="es-AR" smtClean="0"/>
              <a:pPr/>
              <a:t>24/04/2015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7117-2B14-4F64-9E1F-08677D5CEAA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4106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243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652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827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800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649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74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070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678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077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345-8D4B-4D90-B712-E7EF60E6D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17E8-9BEF-4B9D-9E62-79F22F77093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5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268E-20F3-4A5A-B68D-5CB622758999}" type="datetimeFigureOut">
              <a:rPr lang="es-AR" smtClean="0"/>
              <a:pPr/>
              <a:t>24/04/2015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7117-2B14-4F64-9E1F-08677D5CEAA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7627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9CD5-A451-411C-87EF-FF5FC5797A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7BC0-9FC3-4D2B-89CE-2E971EF7200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971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3152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lvl="0"/>
            <a:endParaRPr lang="es-AR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027D4-7382-4F22-9715-BAFCEABE152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3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268E-20F3-4A5A-B68D-5CB622758999}" type="datetimeFigureOut">
              <a:rPr lang="es-AR" smtClean="0"/>
              <a:pPr/>
              <a:t>24/04/2015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7117-2B14-4F64-9E1F-08677D5CEAA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235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268E-20F3-4A5A-B68D-5CB622758999}" type="datetimeFigureOut">
              <a:rPr lang="es-AR" smtClean="0"/>
              <a:pPr/>
              <a:t>24/04/2015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7117-2B14-4F64-9E1F-08677D5CEAA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768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8268E-20F3-4A5A-B68D-5CB622758999}" type="datetimeFigureOut">
              <a:rPr lang="es-AR" smtClean="0"/>
              <a:pPr/>
              <a:t>24/04/2015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D7117-2B14-4F64-9E1F-08677D5CEAA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858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63E345-8D4B-4D90-B712-E7EF60E6DEC8}" type="datetimeFigureOut">
              <a:rPr lang="es-ES" b="1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24/04/2015</a:t>
            </a:fld>
            <a:endParaRPr lang="es-ES" b="1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17E8-9BEF-4B9D-9E62-79F22F77093F}" type="slidenum">
              <a:rPr lang="es-ES" b="1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b="1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55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63E345-8D4B-4D90-B712-E7EF60E6DEC8}" type="datetimeFigureOut">
              <a:rPr lang="es-ES" b="1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24/04/2015</a:t>
            </a:fld>
            <a:endParaRPr lang="es-ES" b="1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17E8-9BEF-4B9D-9E62-79F22F77093F}" type="slidenum">
              <a:rPr lang="es-ES" b="1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b="1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82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63E345-8D4B-4D90-B712-E7EF60E6DEC8}" type="datetimeFigureOut">
              <a:rPr lang="es-ES" b="1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24/04/2015</a:t>
            </a:fld>
            <a:endParaRPr lang="es-ES" b="1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17E8-9BEF-4B9D-9E62-79F22F77093F}" type="slidenum">
              <a:rPr lang="es-ES" b="1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b="1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03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63E345-8D4B-4D90-B712-E7EF60E6DEC8}" type="datetimeFigureOut">
              <a:rPr lang="es-ES" b="1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24/04/2015</a:t>
            </a:fld>
            <a:endParaRPr lang="es-ES" b="1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17E8-9BEF-4B9D-9E62-79F22F77093F}" type="slidenum">
              <a:rPr lang="es-ES" b="1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b="1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86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63E345-8D4B-4D90-B712-E7EF60E6DEC8}" type="datetimeFigureOut">
              <a:rPr lang="es-ES" b="1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24/04/2015</a:t>
            </a:fld>
            <a:endParaRPr lang="es-ES" b="1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17E8-9BEF-4B9D-9E62-79F22F77093F}" type="slidenum">
              <a:rPr lang="es-ES" b="1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b="1">
              <a:solidFill>
                <a:prstClr val="black">
                  <a:tint val="75000"/>
                </a:prstClr>
              </a:solidFill>
              <a:latin typeface="Tahoma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68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cfrattini@bcr.com.ar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Proyecciones de la Producción Agroindustrial </a:t>
            </a:r>
            <a: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Argentina</a:t>
            </a:r>
            <a:b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43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/>
            </a:r>
            <a:br>
              <a:rPr lang="es-MX" sz="43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IX Encuentro Argentino de Transporte Fluvial</a:t>
            </a:r>
            <a:br>
              <a:rPr lang="es-MX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endParaRPr lang="es-AR" sz="27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Batang" pitchFamily="18" charset="-127"/>
              <a:cs typeface="Calibr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4150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itchFamily="18" charset="0"/>
                <a:ea typeface="Batang" pitchFamily="18" charset="-127"/>
                <a:cs typeface="Calibri" pitchFamily="34" charset="0"/>
              </a:rPr>
              <a:t>Lic. Julio Calzada</a:t>
            </a:r>
          </a:p>
          <a:p>
            <a:pPr>
              <a:spcBef>
                <a:spcPts val="0"/>
              </a:spcBef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itchFamily="18" charset="0"/>
                <a:ea typeface="Batang" pitchFamily="18" charset="-127"/>
                <a:cs typeface="Calibri" pitchFamily="34" charset="0"/>
              </a:rPr>
              <a:t>Director de Informaciones y Estudios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itchFamily="18" charset="0"/>
                <a:ea typeface="Batang" pitchFamily="18" charset="-127"/>
                <a:cs typeface="Calibri" pitchFamily="34" charset="0"/>
              </a:rPr>
              <a:t>Económicos. Bolsa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itchFamily="18" charset="0"/>
                <a:ea typeface="Batang" pitchFamily="18" charset="-127"/>
                <a:cs typeface="Calibri" pitchFamily="34" charset="0"/>
              </a:rPr>
              <a:t>de Comercio de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itchFamily="18" charset="0"/>
                <a:ea typeface="Batang" pitchFamily="18" charset="-127"/>
                <a:cs typeface="Calibri" pitchFamily="34" charset="0"/>
              </a:rPr>
              <a:t>Rosario. Abril 2015</a:t>
            </a:r>
            <a:endParaRPr lang="es-AR" sz="18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itchFamily="18" charset="0"/>
              <a:ea typeface="Batang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97522"/>
              </p:ext>
            </p:extLst>
          </p:nvPr>
        </p:nvGraphicFramePr>
        <p:xfrm>
          <a:off x="2123728" y="1412776"/>
          <a:ext cx="4896544" cy="4901248"/>
        </p:xfrm>
        <a:graphic>
          <a:graphicData uri="http://schemas.openxmlformats.org/drawingml/2006/table">
            <a:tbl>
              <a:tblPr/>
              <a:tblGrid>
                <a:gridCol w="1368377"/>
                <a:gridCol w="719930"/>
                <a:gridCol w="776095"/>
                <a:gridCol w="714824"/>
                <a:gridCol w="658659"/>
                <a:gridCol w="658659"/>
              </a:tblGrid>
              <a:tr h="29160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A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Argentina - Complejo </a:t>
                      </a:r>
                      <a:r>
                        <a:rPr lang="es-A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soja</a:t>
                      </a:r>
                      <a:endParaRPr lang="es-A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5187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 de toneladas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91606"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Variable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2012/13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2017/18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2022/23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 10 años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 anual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48.500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58.763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64.314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32,6%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Procesamiento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37.450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44.709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50.697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35,4%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Exportaciones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10.950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11.876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11.354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Aceite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7.115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8.506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9.647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35,6%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Biocombustible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2.239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2.563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3.214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43,5%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Exportaciones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4.488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5.544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6.028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34,3%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Harinas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29.125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34.799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39.465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35,5%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A. animal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1.135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1.518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2.027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78,6%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Exportaciones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27.825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32.950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37.036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33,1%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0" y="6631468"/>
            <a:ext cx="8568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u="sng" dirty="0" smtClean="0"/>
              <a:t>Fuente</a:t>
            </a:r>
            <a:r>
              <a:rPr lang="es-MX" sz="1000" dirty="0" smtClean="0"/>
              <a:t>: </a:t>
            </a:r>
            <a:r>
              <a:rPr lang="es-MX" sz="1000" i="1" dirty="0" smtClean="0"/>
              <a:t>Escenario de Referencia Agroindustrial Mundial y Argentino al 2022 </a:t>
            </a:r>
            <a:r>
              <a:rPr lang="es-MX" sz="1000" dirty="0" smtClean="0"/>
              <a:t>(</a:t>
            </a:r>
            <a:r>
              <a:rPr lang="es-MX" sz="1000" dirty="0" err="1" smtClean="0"/>
              <a:t>ERAMA</a:t>
            </a:r>
            <a:r>
              <a:rPr lang="es-MX" sz="1000" dirty="0" smtClean="0"/>
              <a:t> 2022). Fundación </a:t>
            </a:r>
            <a:r>
              <a:rPr lang="es-MX" sz="1000" dirty="0" err="1" smtClean="0"/>
              <a:t>INAI</a:t>
            </a:r>
            <a:r>
              <a:rPr lang="es-MX" sz="1000" dirty="0" smtClean="0"/>
              <a:t>. Septiembre 2013.</a:t>
            </a:r>
            <a:endParaRPr lang="es-AR" sz="10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55657"/>
            <a:ext cx="9144000" cy="1138773"/>
          </a:xfrm>
          <a:prstGeom prst="rect">
            <a:avLst/>
          </a:prstGeom>
          <a:ln w="25400" cap="flat" cmpd="sng" algn="ctr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s-MX" sz="32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</a:rPr>
              <a:t>Complejo Oleaginoso</a:t>
            </a:r>
          </a:p>
          <a:p>
            <a:pPr eaLnBrk="0" hangingPunct="0">
              <a:spcBef>
                <a:spcPct val="50000"/>
              </a:spcBef>
            </a:pPr>
            <a:r>
              <a:rPr lang="es-MX" sz="24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</a:rPr>
              <a:t>ERAMA-INAI. Proyecciones para Argentina</a:t>
            </a:r>
            <a:endParaRPr lang="es-AR" sz="2800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  <a:ea typeface="ＭＳ Ｐゴシック" pitchFamily="28" charset="-128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724128" y="3068960"/>
            <a:ext cx="648072" cy="32403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3500430" y="3071810"/>
            <a:ext cx="2143140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3500430" y="5357826"/>
            <a:ext cx="2143140" cy="35719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3491880" y="6024138"/>
            <a:ext cx="2143140" cy="35719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3491880" y="3647874"/>
            <a:ext cx="2143140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Rectángulo"/>
          <p:cNvSpPr/>
          <p:nvPr/>
        </p:nvSpPr>
        <p:spPr>
          <a:xfrm>
            <a:off x="3491880" y="4221088"/>
            <a:ext cx="2143140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Rectángulo"/>
          <p:cNvSpPr/>
          <p:nvPr/>
        </p:nvSpPr>
        <p:spPr>
          <a:xfrm>
            <a:off x="3491880" y="4583978"/>
            <a:ext cx="2143140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61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386618"/>
              </p:ext>
            </p:extLst>
          </p:nvPr>
        </p:nvGraphicFramePr>
        <p:xfrm>
          <a:off x="2051720" y="1412776"/>
          <a:ext cx="4968553" cy="4880460"/>
        </p:xfrm>
        <a:graphic>
          <a:graphicData uri="http://schemas.openxmlformats.org/drawingml/2006/table">
            <a:tbl>
              <a:tblPr/>
              <a:tblGrid>
                <a:gridCol w="1463265"/>
                <a:gridCol w="698874"/>
                <a:gridCol w="698874"/>
                <a:gridCol w="698874"/>
                <a:gridCol w="704333"/>
                <a:gridCol w="704333"/>
              </a:tblGrid>
              <a:tr h="29160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A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Argentina</a:t>
                      </a:r>
                      <a:r>
                        <a:rPr lang="es-A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Complejo  girasol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5187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 de toneladas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91606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Variable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2012/13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2017/18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2022/23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 10 años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 anual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3.100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3.504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3.688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Procesamiento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3.000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3.371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3.551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18,4%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Exportaciones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35,6%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Aceite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1.260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1.410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1.484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Consumo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542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588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617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13,8%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Exportaciones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660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824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865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Harinas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1.310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1.476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1.555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A. animal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745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842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922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23,7%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Exportaciones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623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629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0" y="6631468"/>
            <a:ext cx="8568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u="sng" dirty="0" smtClean="0"/>
              <a:t>Fuente</a:t>
            </a:r>
            <a:r>
              <a:rPr lang="es-MX" sz="1000" dirty="0" smtClean="0"/>
              <a:t>: </a:t>
            </a:r>
            <a:r>
              <a:rPr lang="es-MX" sz="1000" i="1" dirty="0" smtClean="0"/>
              <a:t>Escenario de Referencia Agroindustrial Mundial y Argentino al 2022 </a:t>
            </a:r>
            <a:r>
              <a:rPr lang="es-MX" sz="1000" dirty="0" smtClean="0"/>
              <a:t>(</a:t>
            </a:r>
            <a:r>
              <a:rPr lang="es-MX" sz="1000" dirty="0" err="1" smtClean="0"/>
              <a:t>ERAMA</a:t>
            </a:r>
            <a:r>
              <a:rPr lang="es-MX" sz="1000" dirty="0" smtClean="0"/>
              <a:t> 2022). Fundación </a:t>
            </a:r>
            <a:r>
              <a:rPr lang="es-MX" sz="1000" dirty="0" err="1" smtClean="0"/>
              <a:t>INAI</a:t>
            </a:r>
            <a:r>
              <a:rPr lang="es-MX" sz="1000" dirty="0" smtClean="0"/>
              <a:t>. Septiembre 2013.</a:t>
            </a:r>
            <a:endParaRPr lang="es-AR" sz="10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55657"/>
            <a:ext cx="9144000" cy="1138773"/>
          </a:xfrm>
          <a:prstGeom prst="rect">
            <a:avLst/>
          </a:prstGeom>
          <a:ln w="25400" cap="flat" cmpd="sng" algn="ctr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s-MX" sz="32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</a:rPr>
              <a:t>Complejo Oleaginoso</a:t>
            </a:r>
          </a:p>
          <a:p>
            <a:pPr eaLnBrk="0" hangingPunct="0">
              <a:spcBef>
                <a:spcPct val="50000"/>
              </a:spcBef>
            </a:pPr>
            <a:r>
              <a:rPr lang="es-MX" sz="24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</a:rPr>
              <a:t>Proyecciones para Argentina</a:t>
            </a:r>
            <a:endParaRPr lang="es-AR" sz="2800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  <a:ea typeface="ＭＳ Ｐゴシック" pitchFamily="28" charset="-128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652120" y="3068960"/>
            <a:ext cx="648072" cy="32403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3500430" y="3068960"/>
            <a:ext cx="2143140" cy="35719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3419872" y="4221088"/>
            <a:ext cx="2143140" cy="35719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3491880" y="5373216"/>
            <a:ext cx="2143140" cy="35719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44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808093"/>
              </p:ext>
            </p:extLst>
          </p:nvPr>
        </p:nvGraphicFramePr>
        <p:xfrm>
          <a:off x="1979712" y="1412776"/>
          <a:ext cx="5112568" cy="4880460"/>
        </p:xfrm>
        <a:graphic>
          <a:graphicData uri="http://schemas.openxmlformats.org/drawingml/2006/table">
            <a:tbl>
              <a:tblPr/>
              <a:tblGrid>
                <a:gridCol w="1505678"/>
                <a:gridCol w="719132"/>
                <a:gridCol w="719132"/>
                <a:gridCol w="719132"/>
                <a:gridCol w="724747"/>
                <a:gridCol w="724747"/>
              </a:tblGrid>
              <a:tr h="29160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A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Argentina - Complejo  maní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5187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 de toneladas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91606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Variable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2012/13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2017/18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2022/23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 10 años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 anual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679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899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927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36,5%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Procesamiento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17,5%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Exportaciones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690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707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34,6%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Aceite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Consumo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Exportaciones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Harinas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A. animal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18,1%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Exportaciones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38,2%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0" y="6631468"/>
            <a:ext cx="8568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u="sng" dirty="0" smtClean="0"/>
              <a:t>Fuente</a:t>
            </a:r>
            <a:r>
              <a:rPr lang="es-MX" sz="1000" dirty="0" smtClean="0"/>
              <a:t>: </a:t>
            </a:r>
            <a:r>
              <a:rPr lang="es-MX" sz="1000" i="1" dirty="0" smtClean="0"/>
              <a:t>Escenario de Referencia Agroindustrial Mundial y Argentino al 2022 </a:t>
            </a:r>
            <a:r>
              <a:rPr lang="es-MX" sz="1000" dirty="0" smtClean="0"/>
              <a:t>(</a:t>
            </a:r>
            <a:r>
              <a:rPr lang="es-MX" sz="1000" dirty="0" err="1" smtClean="0"/>
              <a:t>ERAMA</a:t>
            </a:r>
            <a:r>
              <a:rPr lang="es-MX" sz="1000" dirty="0" smtClean="0"/>
              <a:t> 2022). Fundación </a:t>
            </a:r>
            <a:r>
              <a:rPr lang="es-MX" sz="1000" dirty="0" err="1" smtClean="0"/>
              <a:t>INAI</a:t>
            </a:r>
            <a:r>
              <a:rPr lang="es-MX" sz="1000" dirty="0" smtClean="0"/>
              <a:t>. Septiembre 2013.</a:t>
            </a:r>
            <a:endParaRPr lang="es-AR" sz="10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55657"/>
            <a:ext cx="9144000" cy="1138773"/>
          </a:xfrm>
          <a:prstGeom prst="rect">
            <a:avLst/>
          </a:prstGeom>
          <a:ln w="25400" cap="flat" cmpd="sng" algn="ctr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s-MX" sz="32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</a:rPr>
              <a:t>Complejo Oleaginoso</a:t>
            </a:r>
          </a:p>
          <a:p>
            <a:pPr eaLnBrk="0" hangingPunct="0">
              <a:spcBef>
                <a:spcPct val="50000"/>
              </a:spcBef>
            </a:pPr>
            <a:r>
              <a:rPr lang="es-MX" sz="24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</a:rPr>
              <a:t>Proyecciones para Argentina</a:t>
            </a:r>
            <a:endParaRPr lang="es-AR" sz="2800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  <a:ea typeface="ＭＳ Ｐゴシック" pitchFamily="28" charset="-128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652120" y="3068960"/>
            <a:ext cx="648072" cy="9332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3500430" y="3068960"/>
            <a:ext cx="2143140" cy="35719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3491880" y="3645024"/>
            <a:ext cx="2143140" cy="35719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04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Cereales: trigo, maíz, cebada, sorgo y arroz</a:t>
            </a:r>
            <a:endParaRPr lang="es-AR" sz="43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Batang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9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15616" y="354722"/>
            <a:ext cx="7717775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0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anose="020B0604030504040204" pitchFamily="34" charset="0"/>
              </a:rPr>
              <a:t>Que espera la FAO-OCDE que suceda con el trigo para el año 2023</a:t>
            </a:r>
            <a:endParaRPr lang="es-ES" sz="3000" b="1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1484784"/>
            <a:ext cx="8748464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sz="16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Se </a:t>
            </a:r>
            <a:r>
              <a:rPr lang="es-AR" sz="16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espera que la producción mundial de trigo alcance los </a:t>
            </a:r>
            <a:r>
              <a:rPr lang="es-AR" sz="16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778 </a:t>
            </a:r>
            <a:r>
              <a:rPr lang="es-AR" sz="16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millones de toneladas (Mt) en </a:t>
            </a:r>
            <a:r>
              <a:rPr lang="es-AR" sz="16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2023. En </a:t>
            </a:r>
            <a:r>
              <a:rPr lang="es-AR" sz="16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el 2014/2015 </a:t>
            </a:r>
            <a:r>
              <a:rPr lang="es-AR" sz="16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fue de 715 </a:t>
            </a:r>
            <a:r>
              <a:rPr lang="es-AR" sz="16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millones de toneladas.</a:t>
            </a: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AR" sz="16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sz="16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Se </a:t>
            </a:r>
            <a:r>
              <a:rPr lang="es-AR" sz="16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estima que para el </a:t>
            </a:r>
            <a:r>
              <a:rPr lang="es-AR" sz="16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2023 </a:t>
            </a:r>
            <a:r>
              <a:rPr lang="es-AR" sz="16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crecerá más </a:t>
            </a:r>
            <a:r>
              <a:rPr lang="es-AR" sz="16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lento el trigo por: </a:t>
            </a:r>
            <a:endParaRPr lang="es-AR" sz="16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s-A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a) Menores rendimientos y una menor expansión de la superficie mundial cultivada, </a:t>
            </a:r>
          </a:p>
          <a:p>
            <a:pPr algn="ctr" fontAlgn="base">
              <a:spcAft>
                <a:spcPct val="0"/>
              </a:spcAft>
            </a:pPr>
            <a:r>
              <a:rPr lang="es-A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b) el rápido crecimiento en la demanda de cereales secundarios para forraje y combustible provocará competencia con las áreas sembradas de trigo. </a:t>
            </a:r>
          </a:p>
          <a:p>
            <a:pPr algn="ctr" fontAlgn="base">
              <a:spcAft>
                <a:spcPct val="0"/>
              </a:spcAft>
            </a:pPr>
            <a:r>
              <a:rPr lang="es-A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c) </a:t>
            </a:r>
            <a:r>
              <a:rPr lang="es-A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Se prevé crecimiento </a:t>
            </a:r>
            <a:r>
              <a:rPr lang="es-A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importante de la superficie en Kazajistán, </a:t>
            </a:r>
            <a:r>
              <a:rPr lang="es-A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Rusia </a:t>
            </a:r>
            <a:r>
              <a:rPr lang="es-A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y Ucrania.</a:t>
            </a:r>
          </a:p>
          <a:p>
            <a:pPr algn="ctr" fontAlgn="base">
              <a:spcAft>
                <a:spcPct val="0"/>
              </a:spcAft>
            </a:pPr>
            <a:r>
              <a:rPr lang="es-AR" sz="16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 </a:t>
            </a: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El aumento del precio del petróleo </a:t>
            </a:r>
            <a:r>
              <a:rPr lang="es-AR" sz="16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afectará al trigo por </a:t>
            </a:r>
            <a:r>
              <a:rPr lang="es-A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mayor costo de insumos: fertilizantes y productos químicos</a:t>
            </a:r>
            <a:r>
              <a:rPr lang="es-AR" sz="16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. Habrá crecientes presiones sobre los recursos hídricos y la disponibilidad de tierras en las próximas décadas. </a:t>
            </a:r>
            <a:endParaRPr lang="es-AR" sz="1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lvl="0"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AR" sz="16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sz="16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Las exportaciones de trigo y arroz aumentarán durante el periodo de proyección por nuevos exportadores asiáticos</a:t>
            </a:r>
          </a:p>
          <a:p>
            <a:pPr lvl="0"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AR" sz="16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lvl="0"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sz="16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Uso </a:t>
            </a:r>
            <a:r>
              <a:rPr lang="es-AR" sz="16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del trigo: El consumo humano </a:t>
            </a:r>
            <a:r>
              <a:rPr lang="es-AR" sz="16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para alimento </a:t>
            </a:r>
            <a:r>
              <a:rPr lang="es-AR" sz="16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seguirá siendo el principal uso: 68% del total. </a:t>
            </a:r>
            <a:r>
              <a:rPr lang="es-AR" sz="16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Consumo mundial per cápita: 66 </a:t>
            </a:r>
            <a:r>
              <a:rPr lang="es-AR" sz="16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kg por año.</a:t>
            </a:r>
          </a:p>
          <a:p>
            <a:pPr algn="ctr" fontAlgn="base">
              <a:spcAft>
                <a:spcPct val="0"/>
              </a:spcAft>
            </a:pPr>
            <a:r>
              <a:rPr lang="es-AR" sz="16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 </a:t>
            </a:r>
          </a:p>
          <a:p>
            <a:pPr algn="ctr" fontAlgn="base">
              <a:spcAft>
                <a:spcPct val="0"/>
              </a:spcAft>
            </a:pPr>
            <a:r>
              <a:rPr lang="es-AR" sz="16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518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7544" y="188640"/>
            <a:ext cx="829383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4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anose="020B0604030504040204" pitchFamily="34" charset="0"/>
              </a:rPr>
              <a:t>Que espera la FAO-OCDE que suceda con los cereales secundarios para el año 2023 (maíz, sorgo, </a:t>
            </a:r>
            <a:r>
              <a:rPr lang="es-ES_tradnl" sz="2400" b="1" dirty="0" err="1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anose="020B0604030504040204" pitchFamily="34" charset="0"/>
              </a:rPr>
              <a:t>etc</a:t>
            </a:r>
            <a:r>
              <a:rPr lang="es-ES_tradnl" sz="24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anose="020B0604030504040204" pitchFamily="34" charset="0"/>
              </a:rPr>
              <a:t>)</a:t>
            </a:r>
            <a:endParaRPr lang="es-ES" sz="2400" b="1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1484784"/>
            <a:ext cx="8748464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Se </a:t>
            </a:r>
            <a:r>
              <a:rPr lang="es-AR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prevé que la producción mundial de cereales secundarios alcance </a:t>
            </a:r>
            <a:r>
              <a:rPr lang="es-AR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1.412 </a:t>
            </a:r>
            <a:r>
              <a:rPr lang="es-AR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Mt en </a:t>
            </a:r>
            <a:r>
              <a:rPr lang="es-AR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2023. Hoy 1.180 Mt.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 </a:t>
            </a: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AR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La </a:t>
            </a:r>
            <a:r>
              <a:rPr lang="es-AR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FAO estima aumentos significativos en los próximos 10 años para Argentina, Brasil, China, </a:t>
            </a:r>
            <a:r>
              <a:rPr lang="es-AR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Rusia</a:t>
            </a:r>
            <a:r>
              <a:rPr lang="es-AR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, Ucrania y Estados Unidos de América.</a:t>
            </a:r>
          </a:p>
          <a:p>
            <a:pPr algn="ctr" fontAlgn="base">
              <a:spcAft>
                <a:spcPct val="0"/>
              </a:spcAft>
            </a:pPr>
            <a:r>
              <a:rPr lang="es-AR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 </a:t>
            </a: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Se prevé gran incremento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en la demanda de cereales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secundarios para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biocombustibles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en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los países desarrollados (especialmente maíz). </a:t>
            </a:r>
            <a:r>
              <a:rPr lang="es-AR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En los países en desarrollo, -en cambio- el principal motor será la demanda de forraje para la producción ganadera.</a:t>
            </a:r>
          </a:p>
          <a:p>
            <a:pPr algn="ctr" fontAlgn="base">
              <a:spcAft>
                <a:spcPct val="0"/>
              </a:spcAft>
            </a:pPr>
            <a:endParaRPr lang="es-AR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Fuerte crecimiento del uso para forraje en </a:t>
            </a:r>
            <a:r>
              <a:rPr lang="es-AR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China, Estados </a:t>
            </a:r>
            <a:r>
              <a:rPr lang="es-AR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Unidos de América </a:t>
            </a:r>
            <a:r>
              <a:rPr lang="es-AR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y Brasil.</a:t>
            </a: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AR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En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cuanto a los usos industriales, está proyectado que la producción de etanol basado en maíz en Estados Unidos de América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continúe fuertemente.</a:t>
            </a:r>
            <a:endParaRPr lang="es-AR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5536" y="260648"/>
            <a:ext cx="8509863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b="1" dirty="0" smtClean="0">
                <a:solidFill>
                  <a:srgbClr val="002060"/>
                </a:solidFill>
                <a:latin typeface="Tahoma" pitchFamily="34" charset="0"/>
                <a:cs typeface="Tahoma" panose="020B0604030504040204" pitchFamily="34" charset="0"/>
              </a:rPr>
              <a:t>¿Que dice el último informe 2014 de la FAO-OCDE sobre el precio del trigo y el maíz?</a:t>
            </a:r>
            <a:endParaRPr lang="es-ES" sz="2800" b="1" dirty="0">
              <a:solidFill>
                <a:srgbClr val="002060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4227" y="1617762"/>
            <a:ext cx="8748464" cy="4216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Trigo 2014: 283 U$S/la tonelada</a:t>
            </a:r>
          </a:p>
          <a:p>
            <a:pPr algn="ctr"/>
            <a:r>
              <a:rPr lang="es-E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Trigo </a:t>
            </a:r>
            <a:r>
              <a:rPr lang="es-E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2023: 269 </a:t>
            </a:r>
            <a:r>
              <a:rPr lang="es-E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U$S/la </a:t>
            </a:r>
            <a:r>
              <a:rPr lang="es-E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tonelada</a:t>
            </a:r>
          </a:p>
          <a:p>
            <a:pPr algn="ctr"/>
            <a:r>
              <a:rPr lang="es-E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(Trigo rojo duro. Precio FOB. Golfo de México. USA)  </a:t>
            </a:r>
          </a:p>
          <a:p>
            <a:pPr algn="ctr"/>
            <a:endParaRPr lang="es-ES" sz="2800" b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Maíz </a:t>
            </a:r>
            <a:r>
              <a:rPr lang="es-E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2014: </a:t>
            </a:r>
            <a:r>
              <a:rPr lang="es-E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195 </a:t>
            </a:r>
            <a:r>
              <a:rPr lang="es-E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U$S/la </a:t>
            </a:r>
            <a:r>
              <a:rPr lang="es-E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tonelada (promedio).</a:t>
            </a:r>
          </a:p>
          <a:p>
            <a:pPr algn="ctr"/>
            <a:r>
              <a:rPr lang="es-E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Maíz 2023 (promedio): 225 </a:t>
            </a:r>
            <a:r>
              <a:rPr lang="es-E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U$S/la tonelada.</a:t>
            </a:r>
          </a:p>
          <a:p>
            <a:pPr algn="ctr"/>
            <a:r>
              <a:rPr lang="es-E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(Maíz Precio </a:t>
            </a:r>
            <a:r>
              <a:rPr lang="es-ES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FOB. Golfo de </a:t>
            </a:r>
            <a:r>
              <a:rPr lang="es-E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México. USA)  </a:t>
            </a:r>
            <a:endParaRPr lang="es-ES" sz="1600" b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algn="ctr"/>
            <a:endParaRPr lang="es-ES" sz="3200" b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algn="ctr"/>
            <a:endParaRPr lang="es-ES" sz="3200" b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990538"/>
              </p:ext>
            </p:extLst>
          </p:nvPr>
        </p:nvGraphicFramePr>
        <p:xfrm>
          <a:off x="1691680" y="1412776"/>
          <a:ext cx="5688631" cy="4608506"/>
        </p:xfrm>
        <a:graphic>
          <a:graphicData uri="http://schemas.openxmlformats.org/drawingml/2006/table">
            <a:tbl>
              <a:tblPr/>
              <a:tblGrid>
                <a:gridCol w="1675332"/>
                <a:gridCol w="800159"/>
                <a:gridCol w="800159"/>
                <a:gridCol w="800159"/>
                <a:gridCol w="806411"/>
                <a:gridCol w="806411"/>
              </a:tblGrid>
              <a:tr h="42753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A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Argentina </a:t>
                      </a:r>
                      <a:r>
                        <a:rPr lang="es-A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Cereales: Trigo y maíz. </a:t>
                      </a:r>
                      <a:endParaRPr lang="es-A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6695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 de toneladas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866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AR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AR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AR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AR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AR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AR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38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Variable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2012/13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2017/18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2022/23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Var 10 años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Var anual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6695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95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14.663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95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Consumo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95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Exportaciones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95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Maíz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95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27.946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29.931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95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+ forrajero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95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33.031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35.071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9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Principales </a:t>
                      </a:r>
                      <a:r>
                        <a:rPr lang="es-A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Usos Maíz</a:t>
                      </a:r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95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A. animal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14.312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95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Biocombustible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95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Exportaciones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17.934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0" y="6631468"/>
            <a:ext cx="8568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u="sng" dirty="0" smtClean="0"/>
              <a:t>Fuente</a:t>
            </a:r>
            <a:r>
              <a:rPr lang="es-MX" sz="1000" dirty="0" smtClean="0"/>
              <a:t>: </a:t>
            </a:r>
            <a:r>
              <a:rPr lang="es-MX" sz="1000" i="1" dirty="0" smtClean="0"/>
              <a:t>Escenario de Referencia Agroindustrial Mundial y Argentino al 2022 </a:t>
            </a:r>
            <a:r>
              <a:rPr lang="es-MX" sz="1000" dirty="0" smtClean="0"/>
              <a:t>(</a:t>
            </a:r>
            <a:r>
              <a:rPr lang="es-MX" sz="1000" dirty="0" err="1" smtClean="0"/>
              <a:t>ERAMA</a:t>
            </a:r>
            <a:r>
              <a:rPr lang="es-MX" sz="1000" dirty="0" smtClean="0"/>
              <a:t> 2022). Fundación </a:t>
            </a:r>
            <a:r>
              <a:rPr lang="es-MX" sz="1000" dirty="0" err="1" smtClean="0"/>
              <a:t>INAI</a:t>
            </a:r>
            <a:r>
              <a:rPr lang="es-MX" sz="1000" dirty="0" smtClean="0"/>
              <a:t>. Septiembre 2013.</a:t>
            </a:r>
            <a:endParaRPr lang="es-AR" sz="10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332656"/>
            <a:ext cx="9144000" cy="584775"/>
          </a:xfrm>
          <a:prstGeom prst="rect">
            <a:avLst/>
          </a:prstGeom>
          <a:ln w="25400" cap="flat" cmpd="sng" algn="ctr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es-AR" sz="3200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  <a:ea typeface="ＭＳ Ｐゴシック" pitchFamily="28" charset="-128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55657"/>
            <a:ext cx="9144000" cy="1138773"/>
          </a:xfrm>
          <a:prstGeom prst="rect">
            <a:avLst/>
          </a:prstGeom>
          <a:ln w="25400" cap="flat" cmpd="sng" algn="ctr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s-MX" sz="32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</a:rPr>
              <a:t>Complejo Cereales</a:t>
            </a:r>
          </a:p>
          <a:p>
            <a:pPr eaLnBrk="0" hangingPunct="0">
              <a:spcBef>
                <a:spcPct val="50000"/>
              </a:spcBef>
            </a:pPr>
            <a:r>
              <a:rPr lang="es-MX" sz="24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</a:rPr>
              <a:t>Proyecciones para Argentina de ERAMA-Fundación INAI</a:t>
            </a:r>
            <a:endParaRPr lang="es-AR" sz="2800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  <a:ea typeface="ＭＳ Ｐゴシック" pitchFamily="28" charset="-128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932040" y="3104964"/>
            <a:ext cx="792088" cy="2520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3347864" y="3645024"/>
            <a:ext cx="792088" cy="2520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5004048" y="3645024"/>
            <a:ext cx="792088" cy="2520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3347864" y="4185084"/>
            <a:ext cx="792088" cy="2520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Rectángulo"/>
          <p:cNvSpPr/>
          <p:nvPr/>
        </p:nvSpPr>
        <p:spPr>
          <a:xfrm>
            <a:off x="4932040" y="4149080"/>
            <a:ext cx="792088" cy="2520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Rectángulo"/>
          <p:cNvSpPr/>
          <p:nvPr/>
        </p:nvSpPr>
        <p:spPr>
          <a:xfrm>
            <a:off x="5004048" y="5265204"/>
            <a:ext cx="792088" cy="2520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Rectángulo"/>
          <p:cNvSpPr/>
          <p:nvPr/>
        </p:nvSpPr>
        <p:spPr>
          <a:xfrm>
            <a:off x="3419872" y="5265204"/>
            <a:ext cx="792088" cy="2520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5004048" y="5481228"/>
            <a:ext cx="792088" cy="2520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Rectángulo"/>
          <p:cNvSpPr/>
          <p:nvPr/>
        </p:nvSpPr>
        <p:spPr>
          <a:xfrm>
            <a:off x="3347864" y="5751284"/>
            <a:ext cx="2448272" cy="2430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45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199901"/>
              </p:ext>
            </p:extLst>
          </p:nvPr>
        </p:nvGraphicFramePr>
        <p:xfrm>
          <a:off x="1979712" y="1412776"/>
          <a:ext cx="5184577" cy="4913395"/>
        </p:xfrm>
        <a:graphic>
          <a:graphicData uri="http://schemas.openxmlformats.org/drawingml/2006/table">
            <a:tbl>
              <a:tblPr/>
              <a:tblGrid>
                <a:gridCol w="1526885"/>
                <a:gridCol w="729260"/>
                <a:gridCol w="729260"/>
                <a:gridCol w="729260"/>
                <a:gridCol w="734956"/>
                <a:gridCol w="734956"/>
              </a:tblGrid>
              <a:tr h="42511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A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Argentina </a:t>
                      </a:r>
                      <a:r>
                        <a:rPr lang="es-A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Cereales: Cebada, sorgo y Arroz (cont.)</a:t>
                      </a:r>
                      <a:endParaRPr lang="es-A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30935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 de toneladas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3093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AR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AR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AR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/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/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04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Variable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2012/13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2017/18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2022/23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 10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 anual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3351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Cebada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51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51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Consumo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51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Exportaciones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51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51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51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Total (+ forrajero)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51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Consumo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51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Exportaciones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51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Arroz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51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51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Consumo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51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Exportaciones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0" y="6631468"/>
            <a:ext cx="8568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u="sng" dirty="0" smtClean="0"/>
              <a:t>Fuente</a:t>
            </a:r>
            <a:r>
              <a:rPr lang="es-MX" sz="1000" dirty="0" smtClean="0"/>
              <a:t>: </a:t>
            </a:r>
            <a:r>
              <a:rPr lang="es-MX" sz="1000" i="1" dirty="0" smtClean="0"/>
              <a:t>Escenario de Referencia Agroindustrial Mundial y Argentino al 2022 </a:t>
            </a:r>
            <a:r>
              <a:rPr lang="es-MX" sz="1000" dirty="0" smtClean="0"/>
              <a:t>(</a:t>
            </a:r>
            <a:r>
              <a:rPr lang="es-MX" sz="1000" dirty="0" err="1" smtClean="0"/>
              <a:t>ERAMA</a:t>
            </a:r>
            <a:r>
              <a:rPr lang="es-MX" sz="1000" dirty="0" smtClean="0"/>
              <a:t> 2022). Fundación </a:t>
            </a:r>
            <a:r>
              <a:rPr lang="es-MX" sz="1000" dirty="0" err="1" smtClean="0"/>
              <a:t>INAI</a:t>
            </a:r>
            <a:r>
              <a:rPr lang="es-MX" sz="1000" dirty="0" smtClean="0"/>
              <a:t>. Septiembre 2013.</a:t>
            </a:r>
            <a:endParaRPr lang="es-AR" sz="10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55657"/>
            <a:ext cx="9144000" cy="1138773"/>
          </a:xfrm>
          <a:prstGeom prst="rect">
            <a:avLst/>
          </a:prstGeom>
          <a:ln w="25400" cap="flat" cmpd="sng" algn="ctr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s-MX" sz="32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</a:rPr>
              <a:t>Complejo Cereales</a:t>
            </a:r>
          </a:p>
          <a:p>
            <a:pPr eaLnBrk="0" hangingPunct="0">
              <a:spcBef>
                <a:spcPct val="50000"/>
              </a:spcBef>
            </a:pPr>
            <a:r>
              <a:rPr lang="es-MX" sz="24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</a:rPr>
              <a:t>Proyecciones para Argentina del ERAMA-Fundación INAI</a:t>
            </a:r>
            <a:endParaRPr lang="es-AR" sz="2800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  <a:ea typeface="ＭＳ Ｐゴシック" pitchFamily="28" charset="-128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63888" y="3573016"/>
            <a:ext cx="2880320" cy="1800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3563888" y="4509120"/>
            <a:ext cx="2736304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3635896" y="5661248"/>
            <a:ext cx="2664296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09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Biocombustibles: biodiesel y etanol</a:t>
            </a:r>
            <a:b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43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/>
            </a:r>
            <a:br>
              <a:rPr lang="es-MX" sz="43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Cultivos industriales: azúcar y algodón.</a:t>
            </a:r>
            <a:endParaRPr lang="es-AR" sz="43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Batang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823071"/>
            <a:ext cx="8568952" cy="1470025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Objetivo de la presentación: </a:t>
            </a:r>
            <a:b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a) Intentaremos analizar como evolucionará la producción y las exportaciones agroindustriales de Argentina hacia los años 2022/2023. </a:t>
            </a:r>
            <a:br>
              <a:rPr lang="es-MX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27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/>
            </a:r>
            <a:br>
              <a:rPr lang="es-MX" sz="27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b) Luego veremos como puede llegar a impactar en el Transporte de cargas internacionales de la República Argentina y en los flujos de transporte del Gran Rosario.</a:t>
            </a:r>
            <a:br>
              <a:rPr lang="es-MX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27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/>
            </a:r>
            <a:br>
              <a:rPr lang="es-MX" sz="27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c) Los productos que analizaremos serán: </a:t>
            </a:r>
            <a:br>
              <a:rPr lang="es-MX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Soja, Girasol, Maní, Trigo y Maíz.</a:t>
            </a:r>
            <a:br>
              <a:rPr lang="es-MX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Biodiesel y etanol</a:t>
            </a:r>
            <a:br>
              <a:rPr lang="es-MX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Azúcar y Algodón.</a:t>
            </a:r>
            <a:br>
              <a:rPr lang="es-MX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Carne Bovina, aviar y porcina.</a:t>
            </a:r>
            <a:br>
              <a:rPr lang="es-MX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Leche cruda bovina, leche en polvo, manteca, queso y otros.</a:t>
            </a:r>
            <a:endParaRPr lang="es-AR" sz="27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Batang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7544" y="188640"/>
            <a:ext cx="8293839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0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anose="020B0604030504040204" pitchFamily="34" charset="0"/>
              </a:rPr>
              <a:t>Que espera la FAO-OCDE que suceda con los Biocombustibles para el año 2022 (1)</a:t>
            </a:r>
            <a:endParaRPr lang="es-ES" sz="3000" b="1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1488589"/>
            <a:ext cx="8748464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En 2023,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se prevé que la </a:t>
            </a:r>
            <a:r>
              <a:rPr lang="es-AR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producción mundial de etanol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llegue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a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158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mil millones de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litros. Hoy: 100 mil millones de litros.</a:t>
            </a:r>
            <a:endParaRPr lang="es-AR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s-AR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 </a:t>
            </a:r>
          </a:p>
          <a:p>
            <a:pPr lvl="0"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La producción de biodiesel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 también aumentará hacia el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2023: alcanzaría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a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40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mil millones de litros.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Hoy: 25 mil millones.</a:t>
            </a:r>
          </a:p>
          <a:p>
            <a:pPr lvl="0" algn="ctr" fontAlgn="base">
              <a:spcAft>
                <a:spcPct val="0"/>
              </a:spcAft>
            </a:pPr>
            <a:r>
              <a:rPr lang="es-AR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 </a:t>
            </a:r>
          </a:p>
          <a:p>
            <a:pPr lvl="0"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En el </a:t>
            </a:r>
            <a:r>
              <a:rPr lang="es-AR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2023, </a:t>
            </a:r>
            <a:r>
              <a:rPr lang="es-AR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los biocombustibles utilizarán el 12%, 29% y 15% de la producción mundial de cereales secundarios, caña de azúcar y aceite vegetal, respectivamente. </a:t>
            </a:r>
            <a:endParaRPr lang="es-AR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lvl="0"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AR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Los precios de los biocombustibles subirán por </a:t>
            </a:r>
            <a:r>
              <a:rPr lang="es-AR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las políticas en todo el mundo que promueven la demanda de etanol y biodiesel. Sin embargo, habrá mucha incertidumbre en la implementación de políticas públicas. </a:t>
            </a:r>
          </a:p>
          <a:p>
            <a:pPr algn="ctr" fontAlgn="base">
              <a:spcAft>
                <a:spcPct val="0"/>
              </a:spcAft>
            </a:pPr>
            <a:endParaRPr lang="es-AR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El precio del etanol subirá en línea con el del petróleo crudo.</a:t>
            </a: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El precio del biodiesel seguirá más de cerca la evolución del precio del aceite vegetal.</a:t>
            </a:r>
            <a:endParaRPr lang="es-AR" sz="20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19623"/>
              </p:ext>
            </p:extLst>
          </p:nvPr>
        </p:nvGraphicFramePr>
        <p:xfrm>
          <a:off x="2051720" y="1484784"/>
          <a:ext cx="5040560" cy="3744415"/>
        </p:xfrm>
        <a:graphic>
          <a:graphicData uri="http://schemas.openxmlformats.org/drawingml/2006/table">
            <a:tbl>
              <a:tblPr/>
              <a:tblGrid>
                <a:gridCol w="1484472"/>
                <a:gridCol w="709002"/>
                <a:gridCol w="709002"/>
                <a:gridCol w="709002"/>
                <a:gridCol w="714541"/>
                <a:gridCol w="714541"/>
              </a:tblGrid>
              <a:tr h="48990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A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Argentina - </a:t>
                      </a:r>
                      <a:r>
                        <a:rPr lang="es-A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Biocombustibles </a:t>
                      </a:r>
                      <a:endParaRPr lang="es-A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0590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 de toneladas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69101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670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Variable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2012/13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2017/18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2022/23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 10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 anual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6910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Biodiésel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910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910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Consumo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910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Exportaciones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10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Etanol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910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910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de caña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910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de maíz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0" y="6631468"/>
            <a:ext cx="8568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u="sng" dirty="0" smtClean="0"/>
              <a:t>Fuente</a:t>
            </a:r>
            <a:r>
              <a:rPr lang="es-MX" sz="1000" dirty="0" smtClean="0"/>
              <a:t>: </a:t>
            </a:r>
            <a:r>
              <a:rPr lang="es-MX" sz="1000" i="1" dirty="0" smtClean="0"/>
              <a:t>Escenario de Referencia Agroindustrial Mundial y Argentino al 2022 </a:t>
            </a:r>
            <a:r>
              <a:rPr lang="es-MX" sz="1000" dirty="0" smtClean="0"/>
              <a:t>(</a:t>
            </a:r>
            <a:r>
              <a:rPr lang="es-MX" sz="1000" dirty="0" err="1" smtClean="0"/>
              <a:t>ERAMA</a:t>
            </a:r>
            <a:r>
              <a:rPr lang="es-MX" sz="1000" dirty="0" smtClean="0"/>
              <a:t> 2022). Fundación </a:t>
            </a:r>
            <a:r>
              <a:rPr lang="es-MX" sz="1000" dirty="0" err="1" smtClean="0"/>
              <a:t>INAI</a:t>
            </a:r>
            <a:r>
              <a:rPr lang="es-MX" sz="1000" dirty="0" smtClean="0"/>
              <a:t>. Septiembre 2013.</a:t>
            </a:r>
            <a:endParaRPr lang="es-AR" sz="10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55657"/>
            <a:ext cx="9144000" cy="1138773"/>
          </a:xfrm>
          <a:prstGeom prst="rect">
            <a:avLst/>
          </a:prstGeom>
          <a:ln w="25400" cap="flat" cmpd="sng" algn="ctr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s-MX" sz="32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</a:rPr>
              <a:t>Complejo Biocombustibles</a:t>
            </a:r>
          </a:p>
          <a:p>
            <a:pPr eaLnBrk="0" hangingPunct="0">
              <a:spcBef>
                <a:spcPct val="50000"/>
              </a:spcBef>
            </a:pPr>
            <a:r>
              <a:rPr lang="es-MX" sz="24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</a:rPr>
              <a:t>Proyecciones para Argentina</a:t>
            </a:r>
            <a:endParaRPr lang="es-AR" sz="2800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  <a:ea typeface="ＭＳ Ｐゴシック" pitchFamily="28" charset="-128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63888" y="3392996"/>
            <a:ext cx="2772308" cy="1800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3563888" y="3933056"/>
            <a:ext cx="2088232" cy="1800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3563888" y="4473116"/>
            <a:ext cx="2088232" cy="1800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4932040" y="4725144"/>
            <a:ext cx="720080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6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706553"/>
              </p:ext>
            </p:extLst>
          </p:nvPr>
        </p:nvGraphicFramePr>
        <p:xfrm>
          <a:off x="2051720" y="1412777"/>
          <a:ext cx="5112568" cy="4024962"/>
        </p:xfrm>
        <a:graphic>
          <a:graphicData uri="http://schemas.openxmlformats.org/drawingml/2006/table">
            <a:tbl>
              <a:tblPr/>
              <a:tblGrid>
                <a:gridCol w="1505677"/>
                <a:gridCol w="719131"/>
                <a:gridCol w="719131"/>
                <a:gridCol w="719131"/>
                <a:gridCol w="724749"/>
                <a:gridCol w="724749"/>
              </a:tblGrid>
              <a:tr h="38173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A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Argentina </a:t>
                      </a:r>
                      <a:r>
                        <a:rPr lang="es-A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Cultivos industriales</a:t>
                      </a:r>
                      <a:endParaRPr lang="es-A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3831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 de toneladas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922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4" marR="9394" marT="9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4" marR="9394" marT="9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4" marR="9394" marT="9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4" marR="9394" marT="9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4" marR="9394" marT="9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4" marR="9394" marT="9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041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Variable</a:t>
                      </a:r>
                    </a:p>
                  </a:txBody>
                  <a:tcPr marL="9394" marR="9394" marT="93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2012/13</a:t>
                      </a:r>
                    </a:p>
                  </a:txBody>
                  <a:tcPr marL="9394" marR="9394" marT="93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2017/18</a:t>
                      </a:r>
                    </a:p>
                  </a:txBody>
                  <a:tcPr marL="9394" marR="9394" marT="93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2022/23</a:t>
                      </a:r>
                    </a:p>
                  </a:txBody>
                  <a:tcPr marL="9394" marR="9394" marT="93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 10 años</a:t>
                      </a:r>
                    </a:p>
                  </a:txBody>
                  <a:tcPr marL="9394" marR="9394" marT="93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 anual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9223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Azúcar</a:t>
                      </a:r>
                    </a:p>
                  </a:txBody>
                  <a:tcPr marL="9394" marR="9394" marT="93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223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9394" marR="9394" marT="93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2.606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2.988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3.162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21,3%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223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Consumo final</a:t>
                      </a:r>
                    </a:p>
                  </a:txBody>
                  <a:tcPr marL="9394" marR="9394" marT="93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1.820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1.939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2.057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13,0%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Biocombustible</a:t>
                      </a:r>
                    </a:p>
                  </a:txBody>
                  <a:tcPr marL="9394" marR="9394" marT="93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20,6%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223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Exportaciones</a:t>
                      </a:r>
                    </a:p>
                  </a:txBody>
                  <a:tcPr marL="9394" marR="9394" marT="93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777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753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194,0%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9,0%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23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Algodón</a:t>
                      </a:r>
                    </a:p>
                  </a:txBody>
                  <a:tcPr marL="9394" marR="9394" marT="93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223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9394" marR="9394" marT="93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69,4%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4,1%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223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Consumo</a:t>
                      </a:r>
                    </a:p>
                  </a:txBody>
                  <a:tcPr marL="9394" marR="9394" marT="93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20,3%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223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Exportaciones</a:t>
                      </a:r>
                    </a:p>
                  </a:txBody>
                  <a:tcPr marL="9394" marR="9394" marT="93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40,1%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4,5%</a:t>
                      </a:r>
                    </a:p>
                  </a:txBody>
                  <a:tcPr marL="9394" marR="9394" marT="93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0" y="6631468"/>
            <a:ext cx="8568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u="sng" dirty="0" smtClean="0"/>
              <a:t>Fuente</a:t>
            </a:r>
            <a:r>
              <a:rPr lang="es-MX" sz="1000" dirty="0" smtClean="0"/>
              <a:t>: </a:t>
            </a:r>
            <a:r>
              <a:rPr lang="es-MX" sz="1000" i="1" dirty="0" smtClean="0"/>
              <a:t>Escenario de Referencia Agroindustrial Mundial y Argentino al 2022 </a:t>
            </a:r>
            <a:r>
              <a:rPr lang="es-MX" sz="1000" dirty="0" smtClean="0"/>
              <a:t>(</a:t>
            </a:r>
            <a:r>
              <a:rPr lang="es-MX" sz="1000" dirty="0" err="1" smtClean="0"/>
              <a:t>ERAMA</a:t>
            </a:r>
            <a:r>
              <a:rPr lang="es-MX" sz="1000" dirty="0" smtClean="0"/>
              <a:t> 2022). Fundación </a:t>
            </a:r>
            <a:r>
              <a:rPr lang="es-MX" sz="1000" dirty="0" err="1" smtClean="0"/>
              <a:t>INAI</a:t>
            </a:r>
            <a:r>
              <a:rPr lang="es-MX" sz="1000" dirty="0" smtClean="0"/>
              <a:t>. Septiembre 2013.</a:t>
            </a:r>
            <a:endParaRPr lang="es-AR" sz="10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332656"/>
            <a:ext cx="9144000" cy="584775"/>
          </a:xfrm>
          <a:prstGeom prst="rect">
            <a:avLst/>
          </a:prstGeom>
          <a:ln w="25400" cap="flat" cmpd="sng" algn="ctr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es-AR" sz="3200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  <a:ea typeface="ＭＳ Ｐゴシック" pitchFamily="28" charset="-128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55657"/>
            <a:ext cx="9144000" cy="1138773"/>
          </a:xfrm>
          <a:prstGeom prst="rect">
            <a:avLst/>
          </a:prstGeom>
          <a:ln w="25400" cap="flat" cmpd="sng" algn="ctr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s-MX" sz="32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</a:rPr>
              <a:t>Complejo Cultivos Industriales</a:t>
            </a:r>
          </a:p>
          <a:p>
            <a:pPr eaLnBrk="0" hangingPunct="0">
              <a:spcBef>
                <a:spcPct val="50000"/>
              </a:spcBef>
            </a:pPr>
            <a:r>
              <a:rPr lang="es-MX" sz="24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</a:rPr>
              <a:t>Proyecciones para Argentina</a:t>
            </a:r>
            <a:endParaRPr lang="es-AR" sz="2800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  <a:ea typeface="ＭＳ Ｐゴシック" pitchFamily="28" charset="-128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63888" y="3176972"/>
            <a:ext cx="2088232" cy="1800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3563888" y="4041068"/>
            <a:ext cx="2088232" cy="1800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3563888" y="3717032"/>
            <a:ext cx="2088232" cy="1800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7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Cadena de valor de la carne: vacuna, aviar y porcina.</a:t>
            </a:r>
            <a:b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endParaRPr lang="es-AR" sz="31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Batang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0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66"/>
          <a:stretch/>
        </p:blipFill>
        <p:spPr bwMode="auto">
          <a:xfrm>
            <a:off x="9428" y="4437112"/>
            <a:ext cx="240233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-7648" y="39803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es-ES" sz="2400" b="1" dirty="0" smtClean="0">
              <a:solidFill>
                <a:srgbClr val="000066"/>
              </a:solidFill>
            </a:endParaRPr>
          </a:p>
        </p:txBody>
      </p:sp>
      <p:sp>
        <p:nvSpPr>
          <p:cNvPr id="14" name="7 CuadroTexto"/>
          <p:cNvSpPr txBox="1">
            <a:spLocks noChangeArrowheads="1"/>
          </p:cNvSpPr>
          <p:nvPr/>
        </p:nvSpPr>
        <p:spPr bwMode="auto">
          <a:xfrm>
            <a:off x="1240661" y="6458852"/>
            <a:ext cx="1187624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AR" sz="1200" dirty="0">
                <a:solidFill>
                  <a:srgbClr val="000000"/>
                </a:solidFill>
                <a:latin typeface="Calibri" pitchFamily="34" charset="0"/>
              </a:rPr>
              <a:t>Fuente: </a:t>
            </a:r>
            <a:r>
              <a:rPr lang="es-AR" sz="1200" dirty="0" smtClean="0">
                <a:solidFill>
                  <a:srgbClr val="000000"/>
                </a:solidFill>
                <a:latin typeface="Calibri" pitchFamily="34" charset="0"/>
              </a:rPr>
              <a:t>USDA</a:t>
            </a:r>
            <a:endParaRPr lang="es-AR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99592" y="44624"/>
            <a:ext cx="7873852" cy="8925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6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anose="020B0604030504040204" pitchFamily="34" charset="0"/>
              </a:rPr>
              <a:t>Argentina produce el 5% del total mundial de la carne vacuna y exporta el 2%</a:t>
            </a:r>
            <a:endParaRPr lang="es-ES" sz="2600" b="1" dirty="0">
              <a:solidFill>
                <a:schemeClr val="accent3">
                  <a:lumMod val="75000"/>
                </a:schemeClr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94" y="1124744"/>
            <a:ext cx="688596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6836924" cy="25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 rot="16200000">
            <a:off x="-1050450" y="1078847"/>
            <a:ext cx="2572004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Carnes Bovinas</a:t>
            </a:r>
            <a:endParaRPr lang="es-ES" sz="2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6876256" y="1628800"/>
            <a:ext cx="792088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Elipse"/>
          <p:cNvSpPr/>
          <p:nvPr/>
        </p:nvSpPr>
        <p:spPr>
          <a:xfrm>
            <a:off x="6876256" y="4365104"/>
            <a:ext cx="792088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Elipse"/>
          <p:cNvSpPr/>
          <p:nvPr/>
        </p:nvSpPr>
        <p:spPr>
          <a:xfrm>
            <a:off x="6876256" y="5157192"/>
            <a:ext cx="792088" cy="3960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05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7544" y="188640"/>
            <a:ext cx="8293839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0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anose="020B0604030504040204" pitchFamily="34" charset="0"/>
              </a:rPr>
              <a:t>Que espera la FAO-OCDE que suceda con las carnes en general para el año 2023 </a:t>
            </a:r>
            <a:endParaRPr lang="es-ES" sz="3000" b="1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1488589"/>
            <a:ext cx="8748464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Se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prevé que la producción mundial de carne </a:t>
            </a:r>
            <a:r>
              <a:rPr lang="es-AR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crezca a un ritmo moderado en esta década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, limitada por los altos costos de insumos y la competencia en la demanda por la tierra y el agua de los cultivos alternativos. </a:t>
            </a: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AR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En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la última década, </a:t>
            </a:r>
            <a:r>
              <a:rPr lang="es-AR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el principal motor </a:t>
            </a:r>
            <a:r>
              <a:rPr lang="es-A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del </a:t>
            </a:r>
            <a:r>
              <a:rPr lang="es-AR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crecimiento de la producción de carne fue el sector avícola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, pero también será en gran parte responsable de la rápida desaceleración en la producción de carne en la próxima década. </a:t>
            </a:r>
            <a:endParaRPr lang="es-AR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AR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Aunque </a:t>
            </a:r>
            <a:r>
              <a:rPr lang="es-AR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se prevé </a:t>
            </a:r>
            <a:r>
              <a:rPr lang="es-A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reducción en la </a:t>
            </a:r>
            <a:r>
              <a:rPr lang="es-AR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demanda de carne de </a:t>
            </a:r>
            <a:r>
              <a:rPr lang="es-A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aves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, seguirá siendo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el líder en el complejo de la carne, debido a su estatus como la fuente más barata y más accesible de proteínas de carne.</a:t>
            </a: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AR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AR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2445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La FAO estima que los precios nominales de la carne vacuna se mantendrán </a:t>
            </a:r>
            <a:r>
              <a:rPr lang="es-MX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estables </a:t>
            </a:r>
            <a:r>
              <a:rPr lang="es-MX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para el 2022</a:t>
            </a:r>
            <a:br>
              <a:rPr lang="es-MX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En cambio, </a:t>
            </a:r>
            <a:r>
              <a:rPr lang="es-MX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crecerán </a:t>
            </a:r>
            <a:r>
              <a:rPr lang="es-MX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de manera importante los  precios de la carne de cerdo y pollo.</a:t>
            </a:r>
            <a:br>
              <a:rPr lang="es-MX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endParaRPr lang="es-AR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Batang" pitchFamily="18" charset="-127"/>
              <a:cs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4" y="2637851"/>
            <a:ext cx="8696966" cy="374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6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703882"/>
              </p:ext>
            </p:extLst>
          </p:nvPr>
        </p:nvGraphicFramePr>
        <p:xfrm>
          <a:off x="2051720" y="1412776"/>
          <a:ext cx="4896545" cy="4880460"/>
        </p:xfrm>
        <a:graphic>
          <a:graphicData uri="http://schemas.openxmlformats.org/drawingml/2006/table">
            <a:tbl>
              <a:tblPr/>
              <a:tblGrid>
                <a:gridCol w="1274052"/>
                <a:gridCol w="779644"/>
                <a:gridCol w="779644"/>
                <a:gridCol w="836691"/>
                <a:gridCol w="613257"/>
                <a:gridCol w="613257"/>
              </a:tblGrid>
              <a:tr h="29160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A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Argentina - Complejo </a:t>
                      </a:r>
                      <a:r>
                        <a:rPr lang="es-A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Carnes</a:t>
                      </a:r>
                      <a:endParaRPr lang="es-A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5187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 de toneladas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Variable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 10 años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 anual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Carne bovina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2.620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2.949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3.107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18,6%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Consumo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2.458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2.750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2.841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15,6%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Exportaciones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63,7%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Carne aviar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1.944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2.433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2.993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Consumo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1.702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1.813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1.939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Exportaciones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631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1.066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314,2%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15,2%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Carne porcina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404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Consumo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362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422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28,0%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160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Importaciones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90,1%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5,7%</a:t>
                      </a:r>
                    </a:p>
                  </a:txBody>
                  <a:tcPr marL="7594" marR="7594" marT="7594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0" y="6631468"/>
            <a:ext cx="8568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u="sng" dirty="0" smtClean="0"/>
              <a:t>Fuente</a:t>
            </a:r>
            <a:r>
              <a:rPr lang="es-MX" sz="1000" dirty="0" smtClean="0"/>
              <a:t>: </a:t>
            </a:r>
            <a:r>
              <a:rPr lang="es-MX" sz="1000" i="1" dirty="0" smtClean="0"/>
              <a:t>Escenario de Referencia Agroindustrial Mundial y Argentino al 2022 </a:t>
            </a:r>
            <a:r>
              <a:rPr lang="es-MX" sz="1000" dirty="0" smtClean="0"/>
              <a:t>(</a:t>
            </a:r>
            <a:r>
              <a:rPr lang="es-MX" sz="1000" dirty="0" err="1" smtClean="0"/>
              <a:t>ERAMA</a:t>
            </a:r>
            <a:r>
              <a:rPr lang="es-MX" sz="1000" dirty="0" smtClean="0"/>
              <a:t> 2022). Fundación </a:t>
            </a:r>
            <a:r>
              <a:rPr lang="es-MX" sz="1000" dirty="0" err="1" smtClean="0"/>
              <a:t>INAI</a:t>
            </a:r>
            <a:r>
              <a:rPr lang="es-MX" sz="1000" dirty="0" smtClean="0"/>
              <a:t>. Septiembre 2013.</a:t>
            </a:r>
            <a:endParaRPr lang="es-AR" sz="10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-36676"/>
            <a:ext cx="9144000" cy="1323439"/>
          </a:xfrm>
          <a:prstGeom prst="rect">
            <a:avLst/>
          </a:prstGeom>
          <a:ln w="25400" cap="flat" cmpd="sng" algn="ctr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s-MX" sz="32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</a:rPr>
              <a:t>Complejo Carnes. </a:t>
            </a:r>
            <a:r>
              <a:rPr lang="es-MX" sz="24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</a:rPr>
              <a:t>Proyecciones del ERAMA-INAI para la República Argentina. Importante crecimiento de la producción y exportaciones de </a:t>
            </a:r>
            <a:r>
              <a:rPr lang="es-MX" sz="240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</a:rPr>
              <a:t>carne aviar</a:t>
            </a:r>
            <a:endParaRPr lang="es-AR" sz="2800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  <a:ea typeface="ＭＳ Ｐゴシック" pitchFamily="28" charset="-128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491880" y="3753036"/>
            <a:ext cx="2088232" cy="1800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3419872" y="3140968"/>
            <a:ext cx="2088232" cy="1800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3491880" y="4329100"/>
            <a:ext cx="2088232" cy="1800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3491880" y="4905164"/>
            <a:ext cx="2088232" cy="1800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Elipse"/>
          <p:cNvSpPr/>
          <p:nvPr/>
        </p:nvSpPr>
        <p:spPr>
          <a:xfrm>
            <a:off x="5724128" y="3645024"/>
            <a:ext cx="576064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Elipse"/>
          <p:cNvSpPr/>
          <p:nvPr/>
        </p:nvSpPr>
        <p:spPr>
          <a:xfrm>
            <a:off x="5724128" y="4772000"/>
            <a:ext cx="576064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80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Cadena de valor de la leche.</a:t>
            </a:r>
            <a:endParaRPr lang="es-AR" sz="31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Batang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7544" y="188640"/>
            <a:ext cx="8293839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0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anose="020B0604030504040204" pitchFamily="34" charset="0"/>
              </a:rPr>
              <a:t>Que espera la FAO-OCDE que suceda con los productos lácteos para el año 2023 (2)</a:t>
            </a:r>
            <a:endParaRPr lang="es-ES" sz="3000" b="1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1196752"/>
            <a:ext cx="8748464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Aumentará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la producción mundial de leche hacia el año 2023.</a:t>
            </a:r>
          </a:p>
          <a:p>
            <a:pPr algn="ctr" fontAlgn="base">
              <a:spcAft>
                <a:spcPct val="0"/>
              </a:spcAft>
            </a:pPr>
            <a:endParaRPr lang="es-AR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Habrá </a:t>
            </a:r>
            <a:r>
              <a:rPr lang="es-AR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menor tasa de crecimiento de la producción en esta década respecto de la anterior,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por la creciente escasez de agua y tierras adecuadas en los países en desarrollo.</a:t>
            </a: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AR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Habrá expansión de la demanda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por el gran crecimiento de ingresos, poblaciones en crecimiento, más occidentalización de la dieta y un mayor acceso a los servicios de refrigeración.</a:t>
            </a: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AR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Habrá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expansión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general del comercio de productos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lácteos: crecerán las exportaciones  de Estados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Unidos de América, la Unión Europea, Nueva Zelanda, Australia y Argentina.</a:t>
            </a: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Posible evolución de los precios nominales del 2014 al 2023: </a:t>
            </a: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A) </a:t>
            </a:r>
            <a:r>
              <a:rPr lang="es-MX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Estables</a:t>
            </a: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 en manteca: aprox. 3.600 U$S/</a:t>
            </a:r>
            <a:r>
              <a:rPr lang="es-MX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tn</a:t>
            </a: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.</a:t>
            </a: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B) </a:t>
            </a:r>
            <a:r>
              <a:rPr lang="es-MX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Estables</a:t>
            </a:r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 en </a:t>
            </a: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Leche en polvo desnatada: aprox</a:t>
            </a:r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. </a:t>
            </a: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3.800 </a:t>
            </a:r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U$S/</a:t>
            </a:r>
            <a:r>
              <a:rPr lang="es-MX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tn</a:t>
            </a: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.</a:t>
            </a: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C) </a:t>
            </a:r>
            <a:r>
              <a:rPr lang="es-MX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Estables </a:t>
            </a:r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en Leche en polvo </a:t>
            </a: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entera: </a:t>
            </a:r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aprox. </a:t>
            </a: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4.300 </a:t>
            </a:r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U$S/</a:t>
            </a:r>
            <a:r>
              <a:rPr lang="es-MX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tn</a:t>
            </a: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.</a:t>
            </a: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D) </a:t>
            </a:r>
            <a:r>
              <a:rPr lang="es-MX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Crecerían los precios del queso</a:t>
            </a: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: Podrían llegar a 4.850 U$S la tonelada en el 2023</a:t>
            </a: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.</a:t>
            </a:r>
            <a:endParaRPr lang="es-AR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823071"/>
            <a:ext cx="8568952" cy="1470025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Que fuentes utilizaremos para las proyecciones:</a:t>
            </a:r>
            <a:b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/>
            </a:r>
            <a:b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a) ERAMA. Fundación INAI. </a:t>
            </a:r>
            <a:br>
              <a:rPr lang="es-MX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“Escenario de Referencia Agroindustrial Mundial y Argentino” del Instituto para las Negociaciones Agrícolas Internacionales.  Supuesto: “Escenario continuación”.</a:t>
            </a:r>
            <a:br>
              <a:rPr lang="es-MX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27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/>
            </a:r>
            <a:br>
              <a:rPr lang="es-MX" sz="27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b) Perspectivas agrícolas hacia el 2022/2023. OCDE-FAO (OCDE: Organización para la Cooperación y el Desarrollo Económico) y (FAO: Organización de las Naciones Unidas para la Alimentación y la Agricultura).</a:t>
            </a:r>
            <a:br>
              <a:rPr lang="es-MX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27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/>
            </a:r>
            <a:br>
              <a:rPr lang="es-MX" sz="27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endParaRPr lang="es-AR" sz="27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Batang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538358"/>
              </p:ext>
            </p:extLst>
          </p:nvPr>
        </p:nvGraphicFramePr>
        <p:xfrm>
          <a:off x="179512" y="2204864"/>
          <a:ext cx="4356994" cy="3683324"/>
        </p:xfrm>
        <a:graphic>
          <a:graphicData uri="http://schemas.openxmlformats.org/drawingml/2006/table">
            <a:tbl>
              <a:tblPr/>
              <a:tblGrid>
                <a:gridCol w="1441575"/>
                <a:gridCol w="882158"/>
                <a:gridCol w="645481"/>
                <a:gridCol w="693890"/>
                <a:gridCol w="693890"/>
              </a:tblGrid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Año calendario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7052" marR="7052" marT="7052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7052" marR="7052" marT="7052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 10 años</a:t>
                      </a:r>
                    </a:p>
                  </a:txBody>
                  <a:tcPr marL="7052" marR="7052" marT="7052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 anual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Leche</a:t>
                      </a:r>
                    </a:p>
                  </a:txBody>
                  <a:tcPr marL="7052" marR="7052" marT="7052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7052" marR="7052" marT="7052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11.339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14.912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31,5%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2,8%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Consumo</a:t>
                      </a:r>
                    </a:p>
                  </a:txBody>
                  <a:tcPr marL="7052" marR="7052" marT="7052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1.942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2.153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10,9%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a productos</a:t>
                      </a:r>
                    </a:p>
                  </a:txBody>
                  <a:tcPr marL="7052" marR="7052" marT="7052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9.397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12.759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35,8%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3,2%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L. polvo ent.</a:t>
                      </a:r>
                    </a:p>
                  </a:txBody>
                  <a:tcPr marL="7052" marR="7052" marT="7052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7052" marR="7052" marT="7052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35,6%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Consumo</a:t>
                      </a:r>
                    </a:p>
                  </a:txBody>
                  <a:tcPr marL="7052" marR="7052" marT="7052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8,4%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Exportaciones</a:t>
                      </a:r>
                    </a:p>
                  </a:txBody>
                  <a:tcPr marL="7052" marR="7052" marT="7052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40,3%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L.  polvo desc.</a:t>
                      </a:r>
                    </a:p>
                  </a:txBody>
                  <a:tcPr marL="7052" marR="7052" marT="7052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7052" marR="7052" marT="7052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35,7%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Consumo</a:t>
                      </a:r>
                    </a:p>
                  </a:txBody>
                  <a:tcPr marL="7052" marR="7052" marT="7052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11,8%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079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Exportaciones</a:t>
                      </a:r>
                    </a:p>
                  </a:txBody>
                  <a:tcPr marL="7052" marR="7052" marT="7052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60,4%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5,4%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052808"/>
              </p:ext>
            </p:extLst>
          </p:nvPr>
        </p:nvGraphicFramePr>
        <p:xfrm>
          <a:off x="4716016" y="2204864"/>
          <a:ext cx="3995937" cy="3672406"/>
        </p:xfrm>
        <a:graphic>
          <a:graphicData uri="http://schemas.openxmlformats.org/drawingml/2006/table">
            <a:tbl>
              <a:tblPr/>
              <a:tblGrid>
                <a:gridCol w="1322112"/>
                <a:gridCol w="809053"/>
                <a:gridCol w="591990"/>
                <a:gridCol w="636391"/>
                <a:gridCol w="636391"/>
              </a:tblGrid>
              <a:tr h="44426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Año calendario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 10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 anual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6901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901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901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Consumo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901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Exportaciones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01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901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901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Consumo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901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Exportaciones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01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 lácteos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901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Producción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901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Consumo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901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Leche informal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0" y="6631468"/>
            <a:ext cx="8568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u="sng" dirty="0" smtClean="0"/>
              <a:t>Fuente</a:t>
            </a:r>
            <a:r>
              <a:rPr lang="es-MX" sz="1000" dirty="0" smtClean="0"/>
              <a:t>: </a:t>
            </a:r>
            <a:r>
              <a:rPr lang="es-MX" sz="1000" i="1" dirty="0" smtClean="0"/>
              <a:t>Escenario de Referencia Agroindustrial Mundial y Argentino al 2022 </a:t>
            </a:r>
            <a:r>
              <a:rPr lang="es-MX" sz="1000" dirty="0" smtClean="0"/>
              <a:t>(</a:t>
            </a:r>
            <a:r>
              <a:rPr lang="es-MX" sz="1000" dirty="0" err="1" smtClean="0"/>
              <a:t>ERAMA</a:t>
            </a:r>
            <a:r>
              <a:rPr lang="es-MX" sz="1000" dirty="0" smtClean="0"/>
              <a:t> 2022). Fundación </a:t>
            </a:r>
            <a:r>
              <a:rPr lang="es-MX" sz="1000" dirty="0" err="1" smtClean="0"/>
              <a:t>INAI</a:t>
            </a:r>
            <a:r>
              <a:rPr lang="es-MX" sz="1000" dirty="0" smtClean="0"/>
              <a:t>. Septiembre 2013.</a:t>
            </a:r>
            <a:endParaRPr lang="es-AR" sz="10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373392"/>
              </p:ext>
            </p:extLst>
          </p:nvPr>
        </p:nvGraphicFramePr>
        <p:xfrm>
          <a:off x="174848" y="1412776"/>
          <a:ext cx="8573616" cy="654184"/>
        </p:xfrm>
        <a:graphic>
          <a:graphicData uri="http://schemas.openxmlformats.org/drawingml/2006/table">
            <a:tbl>
              <a:tblPr/>
              <a:tblGrid>
                <a:gridCol w="2836705"/>
                <a:gridCol w="1735895"/>
                <a:gridCol w="1270166"/>
                <a:gridCol w="1365425"/>
                <a:gridCol w="1365425"/>
              </a:tblGrid>
              <a:tr h="32298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AR" sz="2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Argentina</a:t>
                      </a:r>
                      <a:r>
                        <a:rPr lang="es-A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Complejo Lácteo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4104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 de toneladas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0" y="55657"/>
            <a:ext cx="9144000" cy="1138773"/>
          </a:xfrm>
          <a:prstGeom prst="rect">
            <a:avLst/>
          </a:prstGeom>
          <a:ln w="25400" cap="flat" cmpd="sng" algn="ctr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s-MX" sz="32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</a:rPr>
              <a:t>Complejo Lácteo </a:t>
            </a:r>
          </a:p>
          <a:p>
            <a:pPr eaLnBrk="0" hangingPunct="0">
              <a:spcBef>
                <a:spcPct val="50000"/>
              </a:spcBef>
            </a:pPr>
            <a:r>
              <a:rPr lang="es-MX" sz="24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</a:rPr>
              <a:t>Proyecciones para Argentina. ERAMA</a:t>
            </a:r>
            <a:endParaRPr lang="es-AR" sz="2800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  <a:ea typeface="ＭＳ Ｐゴシック" pitchFamily="28" charset="-128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619672" y="2960948"/>
            <a:ext cx="2232248" cy="1800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1772072" y="4041068"/>
            <a:ext cx="2232248" cy="1800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1763688" y="5121188"/>
            <a:ext cx="2232248" cy="1800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1763688" y="5661248"/>
            <a:ext cx="2232248" cy="1800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Rectángulo"/>
          <p:cNvSpPr/>
          <p:nvPr/>
        </p:nvSpPr>
        <p:spPr>
          <a:xfrm>
            <a:off x="1772072" y="4581128"/>
            <a:ext cx="2232248" cy="1800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Rectángulo"/>
          <p:cNvSpPr/>
          <p:nvPr/>
        </p:nvSpPr>
        <p:spPr>
          <a:xfrm>
            <a:off x="5940152" y="2960948"/>
            <a:ext cx="2232248" cy="1800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Rectángulo"/>
          <p:cNvSpPr/>
          <p:nvPr/>
        </p:nvSpPr>
        <p:spPr>
          <a:xfrm>
            <a:off x="6156176" y="3501008"/>
            <a:ext cx="2232248" cy="1800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6084168" y="4041068"/>
            <a:ext cx="2232248" cy="1800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Rectángulo"/>
          <p:cNvSpPr/>
          <p:nvPr/>
        </p:nvSpPr>
        <p:spPr>
          <a:xfrm>
            <a:off x="6084168" y="4581128"/>
            <a:ext cx="2232248" cy="1800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16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Proyección de las exportaciones argentinas hacia el 2022.</a:t>
            </a:r>
            <a:endParaRPr lang="es-AR" sz="31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Batang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391301"/>
              </p:ext>
            </p:extLst>
          </p:nvPr>
        </p:nvGraphicFramePr>
        <p:xfrm>
          <a:off x="179510" y="188639"/>
          <a:ext cx="8856986" cy="6404790"/>
        </p:xfrm>
        <a:graphic>
          <a:graphicData uri="http://schemas.openxmlformats.org/drawingml/2006/table">
            <a:tbl>
              <a:tblPr/>
              <a:tblGrid>
                <a:gridCol w="1033084"/>
                <a:gridCol w="606077"/>
                <a:gridCol w="606077"/>
                <a:gridCol w="606077"/>
                <a:gridCol w="606077"/>
                <a:gridCol w="606077"/>
                <a:gridCol w="606077"/>
                <a:gridCol w="606077"/>
                <a:gridCol w="606077"/>
                <a:gridCol w="606077"/>
                <a:gridCol w="606077"/>
                <a:gridCol w="606077"/>
                <a:gridCol w="661174"/>
                <a:gridCol w="495881"/>
              </a:tblGrid>
              <a:tr h="116887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s-AR" sz="2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Argentina</a:t>
                      </a:r>
                      <a:r>
                        <a:rPr lang="es-AR" sz="1200" b="1" i="0" u="none" strike="noStrike" dirty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es-AR" sz="2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Exportaciones</a:t>
                      </a:r>
                    </a:p>
                  </a:txBody>
                  <a:tcPr marL="6015" marR="6015" marT="6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20297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Miles de toneladas</a:t>
                      </a:r>
                    </a:p>
                  </a:txBody>
                  <a:tcPr marL="6015" marR="6015" marT="6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20297"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45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Producto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 10 años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 anual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20297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Granos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40.254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41.322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41.023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41.846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43.717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46.375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48.179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48.909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48.737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47.798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46.857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8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Cereales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28.694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30.338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30.408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30.978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32.151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33.615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34.659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35.243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35.218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34.906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34.581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20,5%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8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Arroz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8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Trigo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3.205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5.122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5.511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5.842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6.297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6.791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7.136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7.408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7.468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7.470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7.480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133,4%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8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Maíz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17.600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17.000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16.572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16.743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17.252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17.934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18.379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18.555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18.444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18.157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17.852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8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Cebada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3.950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4.934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5.042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5.057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5.134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5.261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5.389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5.466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5.479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5.473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5.470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38,5%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8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Sorgo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2.844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2.190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2.197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2.245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2.492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2.592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2.642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2.662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2.647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2.625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-7,7%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8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O. cereales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502,5%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8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Oleaginosas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11.560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10.984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10.615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10.869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11.566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12.760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13.520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13.666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13.519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12.891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12.276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8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Soja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10.950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10.200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9.802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10.041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10.712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11.876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12.615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12.746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12.596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11.968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11.354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8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Girasol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35,6%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8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Maní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34,6%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8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Sem. algodón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2036,7%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18,4%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8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Industriales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8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Algodón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40,1%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8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Azúcar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194,0%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8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Aceites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5.229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5.871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6.017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6.152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6.290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6.453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6.598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6.708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6.810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6.887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6.982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8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Ac. soja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4.488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5.056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5.187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5.304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5.415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5.544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5.658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5.758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5.855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5.932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6.028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34,3%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8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Ac. girasol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31,0%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8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Ac. maní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84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Ac. algodón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-16,4%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-0,7%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153">
                <a:tc gridSpan="14">
                  <a:txBody>
                    <a:bodyPr/>
                    <a:lstStyle/>
                    <a:p>
                      <a:pPr algn="l" fontAlgn="t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año 2012 corresponde a la campaña 2012/2013, con excepción de las carnes y los lácteos que tienen año calendario.</a:t>
                      </a:r>
                      <a:b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columna de variación anual se calcula como el crecimiento promedio mínimo-cuadrático.</a:t>
                      </a:r>
                    </a:p>
                  </a:txBody>
                  <a:tcPr marL="6015" marR="6015" marT="601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0" y="6631468"/>
            <a:ext cx="8568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u="sng" dirty="0" smtClean="0"/>
              <a:t>Fuente</a:t>
            </a:r>
            <a:r>
              <a:rPr lang="es-MX" sz="1000" dirty="0" smtClean="0"/>
              <a:t>: </a:t>
            </a:r>
            <a:r>
              <a:rPr lang="es-MX" sz="1000" i="1" dirty="0" smtClean="0"/>
              <a:t>Escenario de Referencia Agroindustrial Mundial y Argentino al 2022 </a:t>
            </a:r>
            <a:r>
              <a:rPr lang="es-MX" sz="1000" dirty="0" smtClean="0"/>
              <a:t>(</a:t>
            </a:r>
            <a:r>
              <a:rPr lang="es-MX" sz="1000" dirty="0" err="1" smtClean="0"/>
              <a:t>ERAMA</a:t>
            </a:r>
            <a:r>
              <a:rPr lang="es-MX" sz="1000" dirty="0" smtClean="0"/>
              <a:t> 2022). Fundación </a:t>
            </a:r>
            <a:r>
              <a:rPr lang="es-MX" sz="1000" dirty="0" err="1" smtClean="0"/>
              <a:t>INAI</a:t>
            </a:r>
            <a:r>
              <a:rPr lang="es-MX" sz="1000" dirty="0" smtClean="0"/>
              <a:t>. Septiembre 2013.</a:t>
            </a:r>
            <a:endParaRPr lang="es-AR" sz="1000" dirty="0"/>
          </a:p>
        </p:txBody>
      </p:sp>
      <p:sp>
        <p:nvSpPr>
          <p:cNvPr id="6" name="5 Rectángulo"/>
          <p:cNvSpPr/>
          <p:nvPr/>
        </p:nvSpPr>
        <p:spPr>
          <a:xfrm>
            <a:off x="7978080" y="1484784"/>
            <a:ext cx="590872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7956376" y="3284984"/>
            <a:ext cx="590872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956376" y="5229200"/>
            <a:ext cx="590872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76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629864"/>
              </p:ext>
            </p:extLst>
          </p:nvPr>
        </p:nvGraphicFramePr>
        <p:xfrm>
          <a:off x="179510" y="188639"/>
          <a:ext cx="8856986" cy="6120680"/>
        </p:xfrm>
        <a:graphic>
          <a:graphicData uri="http://schemas.openxmlformats.org/drawingml/2006/table">
            <a:tbl>
              <a:tblPr/>
              <a:tblGrid>
                <a:gridCol w="1033084"/>
                <a:gridCol w="606077"/>
                <a:gridCol w="606077"/>
                <a:gridCol w="606077"/>
                <a:gridCol w="606077"/>
                <a:gridCol w="606077"/>
                <a:gridCol w="606077"/>
                <a:gridCol w="606077"/>
                <a:gridCol w="606077"/>
                <a:gridCol w="606077"/>
                <a:gridCol w="606077"/>
                <a:gridCol w="606077"/>
                <a:gridCol w="661174"/>
                <a:gridCol w="495881"/>
              </a:tblGrid>
              <a:tr h="416715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s-AR" sz="2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Argentina</a:t>
                      </a:r>
                      <a:r>
                        <a:rPr lang="es-AR" sz="1200" b="1" i="0" u="none" strike="noStrike" dirty="0">
                          <a:solidFill>
                            <a:srgbClr val="244062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es-AR" sz="2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– Exportaciones (cont.)</a:t>
                      </a:r>
                      <a:endParaRPr lang="es-AR" sz="2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15" marR="6015" marT="6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58837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Miles de toneladas</a:t>
                      </a:r>
                    </a:p>
                  </a:txBody>
                  <a:tcPr marL="6015" marR="6015" marT="6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27261"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91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Producto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 10 años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 anual</a:t>
                      </a:r>
                    </a:p>
                  </a:txBody>
                  <a:tcPr marL="6015" marR="6015" marT="6015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2726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Harinas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28.475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29.921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30.890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31.784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32.693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33.624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34.533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35.362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36.170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36.950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37.711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32,4%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26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Har. soja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27.825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29.302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30.272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31.153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32.042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32.950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33.838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34.666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35.478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36.266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37.036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33,1%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26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s-A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</a:t>
                      </a:r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girasol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26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Har. maní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38,2%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26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Har. algodón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-40,0%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-4,6%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26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Carnes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1.233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1.336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216,3%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829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Carne bovina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63,7%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829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Carne porcina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18,4%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26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Carne aviar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314,2%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15,2%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26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Lácteos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26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Manteca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48,8%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26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Queso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93,8%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829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L.  polvo desc.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60,4%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26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L. polvo ent.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40,3%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26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Biocombustibles</a:t>
                      </a:r>
                      <a:r>
                        <a:rPr lang="es-A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AR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26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Biodiésel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1.355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1.177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1.242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1.329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1.428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1.512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1.602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1.691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1.781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1.881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1.963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44,9%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5,0%</a:t>
                      </a:r>
                    </a:p>
                  </a:txBody>
                  <a:tcPr marL="6015" marR="6015" marT="6015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898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15" marR="6015" marT="60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0412">
                <a:tc gridSpan="14">
                  <a:txBody>
                    <a:bodyPr/>
                    <a:lstStyle/>
                    <a:p>
                      <a:pPr algn="l" fontAlgn="t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año 2012 corresponde a la campaña 2012/2013, con excepción de las carnes y los lácteos que tienen año calendario.</a:t>
                      </a:r>
                      <a:b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columna de variación anual se calcula como el crecimiento promedio mínimo-cuadrático.</a:t>
                      </a:r>
                    </a:p>
                  </a:txBody>
                  <a:tcPr marL="6015" marR="6015" marT="60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0" y="6631468"/>
            <a:ext cx="8568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u="sng" dirty="0" smtClean="0"/>
              <a:t>Fuente</a:t>
            </a:r>
            <a:r>
              <a:rPr lang="es-MX" sz="1000" dirty="0" smtClean="0"/>
              <a:t>: </a:t>
            </a:r>
            <a:r>
              <a:rPr lang="es-MX" sz="1000" i="1" dirty="0" smtClean="0"/>
              <a:t>Escenario de Referencia Agroindustrial Mundial y Argentino al 2022 </a:t>
            </a:r>
            <a:r>
              <a:rPr lang="es-MX" sz="1000" dirty="0" smtClean="0"/>
              <a:t>(</a:t>
            </a:r>
            <a:r>
              <a:rPr lang="es-MX" sz="1000" dirty="0" err="1" smtClean="0"/>
              <a:t>ERAMA</a:t>
            </a:r>
            <a:r>
              <a:rPr lang="es-MX" sz="1000" dirty="0" smtClean="0"/>
              <a:t> 2022). Fundación </a:t>
            </a:r>
            <a:r>
              <a:rPr lang="es-MX" sz="1000" dirty="0" err="1" smtClean="0"/>
              <a:t>INAI</a:t>
            </a:r>
            <a:r>
              <a:rPr lang="es-MX" sz="1000" dirty="0" smtClean="0"/>
              <a:t>. Septiembre 2013.</a:t>
            </a:r>
            <a:endParaRPr lang="es-AR" sz="1000" dirty="0"/>
          </a:p>
        </p:txBody>
      </p:sp>
      <p:sp>
        <p:nvSpPr>
          <p:cNvPr id="6" name="5 Rectángulo"/>
          <p:cNvSpPr/>
          <p:nvPr/>
        </p:nvSpPr>
        <p:spPr>
          <a:xfrm>
            <a:off x="7978080" y="1556792"/>
            <a:ext cx="590872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7956376" y="3789040"/>
            <a:ext cx="59087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978080" y="3140968"/>
            <a:ext cx="590872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7978080" y="4293096"/>
            <a:ext cx="590872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7978080" y="4509120"/>
            <a:ext cx="590872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7978080" y="4941168"/>
            <a:ext cx="590872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7978080" y="5157192"/>
            <a:ext cx="590872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Rectángulo"/>
          <p:cNvSpPr/>
          <p:nvPr/>
        </p:nvSpPr>
        <p:spPr>
          <a:xfrm>
            <a:off x="7978080" y="5661248"/>
            <a:ext cx="590872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24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922049"/>
              </p:ext>
            </p:extLst>
          </p:nvPr>
        </p:nvGraphicFramePr>
        <p:xfrm>
          <a:off x="1691679" y="469359"/>
          <a:ext cx="5760641" cy="6055985"/>
        </p:xfrm>
        <a:graphic>
          <a:graphicData uri="http://schemas.openxmlformats.org/drawingml/2006/table">
            <a:tbl>
              <a:tblPr/>
              <a:tblGrid>
                <a:gridCol w="1943244"/>
                <a:gridCol w="1321407"/>
                <a:gridCol w="1321407"/>
                <a:gridCol w="1174583"/>
              </a:tblGrid>
              <a:tr h="21874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2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Argentina - Valor de las exportaciones</a:t>
                      </a:r>
                    </a:p>
                  </a:txBody>
                  <a:tcPr marL="6629" marR="6629" marT="6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3257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Participación en el total mundial</a:t>
                      </a:r>
                    </a:p>
                  </a:txBody>
                  <a:tcPr marL="6629" marR="6629" marT="6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32571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29" marR="6629" marT="6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29" marR="6629" marT="6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629" marR="6629" marT="6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29" marR="6629" marT="6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85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Producto</a:t>
                      </a:r>
                    </a:p>
                  </a:txBody>
                  <a:tcPr marL="6629" marR="6629" marT="6629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6629" marR="6629" marT="6629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6629" marR="6629" marT="6629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 10 años</a:t>
                      </a:r>
                    </a:p>
                  </a:txBody>
                  <a:tcPr marL="6629" marR="6629" marT="6629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32571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-0,3%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59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Cereales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-0,6%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59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Arroz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-0,3%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59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Trigo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1,9%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59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Maíz*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-4,9%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59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Cebada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20,4%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26,2%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5,7%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59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Sorgo*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41,3%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31,1%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-10,2%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59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Oleaginosas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-2,1%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59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Soja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-2,3%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59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Maní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27,6%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29,2%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1,6%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59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Industriales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59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Algodón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0,3%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59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Azúcar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0,6%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59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Aceites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0,6%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59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Aceite soja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45,9%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51,9%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6,0%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59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Aceite girasol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-0,3%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59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Aceite maní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39,2%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19,4%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-19,8%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59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Harinas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42,9%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2,6%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31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Biocombustibles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59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s-A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Biodiésel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47,7%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3,3%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2066">
                <a:tc gridSpan="4"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Para argentina, incluye maíz o sorgo forrajero.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año 2012 corresponde a la campaña 2012/2013, con excepción de las carnes y los lácteos que tienen año calendario.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columna de variación anual se calcula como el crecimiento promedio mínimo-cuadrático.</a:t>
                      </a:r>
                    </a:p>
                  </a:txBody>
                  <a:tcPr marL="6629" marR="6629" marT="662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0" y="6631468"/>
            <a:ext cx="8568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u="sng" dirty="0" smtClean="0"/>
              <a:t>Fuente</a:t>
            </a:r>
            <a:r>
              <a:rPr lang="es-MX" sz="1000" dirty="0" smtClean="0"/>
              <a:t>: </a:t>
            </a:r>
            <a:r>
              <a:rPr lang="es-MX" sz="1000" i="1" dirty="0" smtClean="0"/>
              <a:t>Escenario de Referencia Agroindustrial Mundial y Argentino al 2022 </a:t>
            </a:r>
            <a:r>
              <a:rPr lang="es-MX" sz="1000" dirty="0" smtClean="0"/>
              <a:t>(</a:t>
            </a:r>
            <a:r>
              <a:rPr lang="es-MX" sz="1000" dirty="0" err="1" smtClean="0"/>
              <a:t>ERAMA</a:t>
            </a:r>
            <a:r>
              <a:rPr lang="es-MX" sz="1000" dirty="0" smtClean="0"/>
              <a:t> 2022). Fundación </a:t>
            </a:r>
            <a:r>
              <a:rPr lang="es-MX" sz="1000" dirty="0" err="1" smtClean="0"/>
              <a:t>INAI</a:t>
            </a:r>
            <a:r>
              <a:rPr lang="es-MX" sz="1000" dirty="0" smtClean="0"/>
              <a:t>. Septiembre 2013.</a:t>
            </a:r>
            <a:endParaRPr lang="es-AR" sz="1000" dirty="0"/>
          </a:p>
        </p:txBody>
      </p:sp>
      <p:sp>
        <p:nvSpPr>
          <p:cNvPr id="2" name="1 Rectángulo"/>
          <p:cNvSpPr/>
          <p:nvPr/>
        </p:nvSpPr>
        <p:spPr>
          <a:xfrm>
            <a:off x="5220072" y="4581128"/>
            <a:ext cx="6983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5220072" y="5301208"/>
            <a:ext cx="6983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5292080" y="3501008"/>
            <a:ext cx="6983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5292080" y="2636912"/>
            <a:ext cx="69837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86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463406"/>
              </p:ext>
            </p:extLst>
          </p:nvPr>
        </p:nvGraphicFramePr>
        <p:xfrm>
          <a:off x="1331640" y="1556792"/>
          <a:ext cx="6336704" cy="4248474"/>
        </p:xfrm>
        <a:graphic>
          <a:graphicData uri="http://schemas.openxmlformats.org/drawingml/2006/table">
            <a:tbl>
              <a:tblPr/>
              <a:tblGrid>
                <a:gridCol w="2137568"/>
                <a:gridCol w="1453547"/>
                <a:gridCol w="1453547"/>
                <a:gridCol w="1292042"/>
              </a:tblGrid>
              <a:tr h="43963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2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Argentina - Valor de las </a:t>
                      </a:r>
                      <a:r>
                        <a:rPr lang="es-ES" sz="2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exportaciones (cont.)</a:t>
                      </a:r>
                      <a:endParaRPr lang="es-ES" sz="2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29" marR="6629" marT="6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7332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Participación en el total mundial</a:t>
                      </a:r>
                    </a:p>
                  </a:txBody>
                  <a:tcPr marL="6629" marR="6629" marT="6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81856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29" marR="6629" marT="6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629" marR="6629" marT="6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629" marR="6629" marT="6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29" marR="6629" marT="6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06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Producto</a:t>
                      </a:r>
                    </a:p>
                  </a:txBody>
                  <a:tcPr marL="6629" marR="6629" marT="6629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6629" marR="6629" marT="6629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6629" marR="6629" marT="6629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 10 años</a:t>
                      </a:r>
                    </a:p>
                  </a:txBody>
                  <a:tcPr marL="6629" marR="6629" marT="6629" marB="0" anchor="ctr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4006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-0,3%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06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Carnes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1,7%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06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Carne bovina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0,6%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06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Carne porcina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-0,0%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06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Carne aviar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5,0%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06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Lácteos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1,0%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06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Manteca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0,7%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06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Queso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1,7%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06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L.  polvo desc.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0,3%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06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L. polvo </a:t>
                      </a:r>
                      <a:r>
                        <a:rPr lang="es-AR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ent</a:t>
                      </a:r>
                      <a:r>
                        <a:rPr lang="es-A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9,9%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10,1%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      0,2%</a:t>
                      </a:r>
                    </a:p>
                  </a:txBody>
                  <a:tcPr marL="6629" marR="6629" marT="6629" marB="0" anchor="b">
                    <a:lnL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680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29" marR="6629" marT="662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29" marR="6629" marT="662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29" marR="6629" marT="662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29" marR="6629" marT="6629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6155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Para argentina, incluye maíz o sorgo forrajero.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año 2012 corresponde a la campaña 2012/2013, con excepción de las carnes y los lácteos que tienen año calendario.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columna de variación anual se calcula como el crecimiento promedio mínimo-cuadrático.</a:t>
                      </a:r>
                    </a:p>
                  </a:txBody>
                  <a:tcPr marL="6629" marR="6629" marT="662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0" y="6631468"/>
            <a:ext cx="8568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u="sng" dirty="0" smtClean="0"/>
              <a:t>Fuente</a:t>
            </a:r>
            <a:r>
              <a:rPr lang="es-MX" sz="1000" dirty="0" smtClean="0"/>
              <a:t>: </a:t>
            </a:r>
            <a:r>
              <a:rPr lang="es-MX" sz="1000" i="1" dirty="0" smtClean="0"/>
              <a:t>Escenario de Referencia Agroindustrial Mundial y Argentino al 2022 </a:t>
            </a:r>
            <a:r>
              <a:rPr lang="es-MX" sz="1000" dirty="0" smtClean="0"/>
              <a:t>(</a:t>
            </a:r>
            <a:r>
              <a:rPr lang="es-MX" sz="1000" dirty="0" err="1" smtClean="0"/>
              <a:t>ERAMA</a:t>
            </a:r>
            <a:r>
              <a:rPr lang="es-MX" sz="1000" dirty="0" smtClean="0"/>
              <a:t> 2022). Fundación </a:t>
            </a:r>
            <a:r>
              <a:rPr lang="es-MX" sz="1000" dirty="0" err="1" smtClean="0"/>
              <a:t>INAI</a:t>
            </a:r>
            <a:r>
              <a:rPr lang="es-MX" sz="1000" dirty="0" smtClean="0"/>
              <a:t>. Septiembre 2013.</a:t>
            </a:r>
            <a:endParaRPr lang="es-AR" sz="1000" dirty="0"/>
          </a:p>
        </p:txBody>
      </p:sp>
      <p:sp>
        <p:nvSpPr>
          <p:cNvPr id="6" name="5 Rectángulo"/>
          <p:cNvSpPr/>
          <p:nvPr/>
        </p:nvSpPr>
        <p:spPr>
          <a:xfrm>
            <a:off x="5364088" y="4869160"/>
            <a:ext cx="590872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64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Las mayores exportaciones agroindustriales argentinas para el 2022: ¿Qué impacto tendrían en el transporte marítimo? </a:t>
            </a:r>
            <a:endParaRPr lang="es-AR" sz="31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Batang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11110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Si se confirman las estimaciones del ERAMA, entre el 2013 y el 2022: </a:t>
            </a:r>
            <a:b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43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/>
            </a:r>
            <a:br>
              <a:rPr lang="es-MX" sz="43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2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Crecería un </a:t>
            </a:r>
            <a:r>
              <a:rPr lang="es-MX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26%</a:t>
            </a:r>
            <a:r>
              <a:rPr lang="es-MX" sz="2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 aproximadamente la demanda de buques para despachar aceites y biocombustibles </a:t>
            </a:r>
            <a:r>
              <a:rPr lang="es-MX" sz="2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argentinos.</a:t>
            </a:r>
            <a:br>
              <a:rPr lang="es-MX" sz="2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2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/>
            </a:r>
            <a:br>
              <a:rPr lang="es-MX" sz="2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2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Crecería un </a:t>
            </a:r>
            <a:r>
              <a:rPr lang="es-MX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19%</a:t>
            </a:r>
            <a:r>
              <a:rPr lang="es-MX" sz="2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 </a:t>
            </a:r>
            <a:r>
              <a:rPr lang="es-MX" sz="2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aproximadamente la demanda de buques para despachar </a:t>
            </a:r>
            <a:r>
              <a:rPr lang="es-MX" sz="2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granos, harinas, algodón y azúcar.</a:t>
            </a:r>
            <a:br>
              <a:rPr lang="es-MX" sz="2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2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/>
            </a:r>
            <a:br>
              <a:rPr lang="es-MX" sz="2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2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Aumentaría un </a:t>
            </a:r>
            <a:r>
              <a:rPr lang="es-MX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169%</a:t>
            </a:r>
            <a:r>
              <a:rPr lang="es-MX" sz="2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 la demanda de contenedores para despachar carnes, principalmente aviar.</a:t>
            </a:r>
            <a:br>
              <a:rPr lang="es-MX" sz="2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2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/>
            </a:r>
            <a:br>
              <a:rPr lang="es-MX" sz="2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2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Aumentaría un </a:t>
            </a:r>
            <a:r>
              <a:rPr lang="es-MX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48%</a:t>
            </a:r>
            <a:r>
              <a:rPr lang="es-MX" sz="2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 la demanda de </a:t>
            </a:r>
            <a:r>
              <a:rPr lang="es-MX" sz="2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contenedores para despachar </a:t>
            </a:r>
            <a:r>
              <a:rPr lang="es-MX" sz="2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lácteos.</a:t>
            </a:r>
            <a:r>
              <a:rPr lang="es-MX" sz="2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/>
            </a:r>
            <a:br>
              <a:rPr lang="es-MX" sz="2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endParaRPr lang="es-AR" sz="27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Batang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6631468"/>
            <a:ext cx="8568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u="sng" dirty="0" smtClean="0"/>
              <a:t>Fuente</a:t>
            </a:r>
            <a:r>
              <a:rPr lang="es-MX" sz="1000" dirty="0" smtClean="0"/>
              <a:t>: </a:t>
            </a:r>
            <a:r>
              <a:rPr lang="es-MX" sz="1000" i="1" dirty="0" smtClean="0"/>
              <a:t>Escenario de Referencia Agroindustrial Mundial y Argentino al 2022 </a:t>
            </a:r>
            <a:r>
              <a:rPr lang="es-MX" sz="1000" dirty="0" smtClean="0"/>
              <a:t>(</a:t>
            </a:r>
            <a:r>
              <a:rPr lang="es-MX" sz="1000" dirty="0" err="1" smtClean="0"/>
              <a:t>ERAMA</a:t>
            </a:r>
            <a:r>
              <a:rPr lang="es-MX" sz="1000" dirty="0" smtClean="0"/>
              <a:t> 2022). Fundación </a:t>
            </a:r>
            <a:r>
              <a:rPr lang="es-MX" sz="1000" dirty="0" err="1" smtClean="0"/>
              <a:t>INAI</a:t>
            </a:r>
            <a:r>
              <a:rPr lang="es-MX" sz="1000" dirty="0" smtClean="0"/>
              <a:t>. Septiembre 2013.</a:t>
            </a:r>
            <a:endParaRPr lang="es-AR" sz="10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51520" y="275164"/>
            <a:ext cx="8568952" cy="1569660"/>
          </a:xfrm>
          <a:prstGeom prst="rect">
            <a:avLst/>
          </a:prstGeom>
          <a:ln w="25400" cap="flat" cmpd="sng" algn="ctr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s-MX" sz="32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</a:rPr>
              <a:t>Incremento en el movimiento de buques por mayores exportaciones argentinas de granos, harinas, aceites y biodiesel</a:t>
            </a:r>
            <a:endParaRPr lang="es-AR" sz="2800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  <a:ea typeface="ＭＳ Ｐゴシック" pitchFamily="28" charset="-128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8" y="2132856"/>
            <a:ext cx="905259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5193196"/>
            <a:ext cx="9144000" cy="82809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294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6631468"/>
            <a:ext cx="8568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u="sng" dirty="0" smtClean="0"/>
              <a:t>Fuente</a:t>
            </a:r>
            <a:r>
              <a:rPr lang="es-MX" sz="1000" dirty="0" smtClean="0"/>
              <a:t>: </a:t>
            </a:r>
            <a:r>
              <a:rPr lang="es-MX" sz="1000" i="1" dirty="0" smtClean="0"/>
              <a:t>Escenario de Referencia Agroindustrial Mundial y Argentino al 2022 </a:t>
            </a:r>
            <a:r>
              <a:rPr lang="es-MX" sz="1000" dirty="0" smtClean="0"/>
              <a:t>(</a:t>
            </a:r>
            <a:r>
              <a:rPr lang="es-MX" sz="1000" dirty="0" err="1" smtClean="0"/>
              <a:t>ERAMA</a:t>
            </a:r>
            <a:r>
              <a:rPr lang="es-MX" sz="1000" dirty="0" smtClean="0"/>
              <a:t> 2022). Fundación </a:t>
            </a:r>
            <a:r>
              <a:rPr lang="es-MX" sz="1000" dirty="0" err="1" smtClean="0"/>
              <a:t>INAI</a:t>
            </a:r>
            <a:r>
              <a:rPr lang="es-MX" sz="1000" dirty="0" smtClean="0"/>
              <a:t>. Septiembre 2013.</a:t>
            </a:r>
            <a:endParaRPr lang="es-AR" sz="10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51520" y="275164"/>
            <a:ext cx="8568952" cy="1569660"/>
          </a:xfrm>
          <a:prstGeom prst="rect">
            <a:avLst/>
          </a:prstGeom>
          <a:ln w="25400" cap="flat" cmpd="sng" algn="ctr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s-MX" sz="32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</a:rPr>
              <a:t>Incremento en el movimiento de contenedores por mayores exportaciones argentinas de carnes y lácteos</a:t>
            </a:r>
            <a:endParaRPr lang="es-AR" sz="2800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  <a:ea typeface="ＭＳ Ｐゴシック" pitchFamily="28" charset="-12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8" y="2276872"/>
            <a:ext cx="901248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300192" y="3356992"/>
            <a:ext cx="2664296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6300192" y="4149080"/>
            <a:ext cx="2664296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6300192" y="5301208"/>
            <a:ext cx="2664296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92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188640"/>
            <a:ext cx="8221831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anose="020B0604030504040204" pitchFamily="34" charset="0"/>
              </a:rPr>
              <a:t>Esta es la idea central que tiene la FAO-OCDE sobre la producción agrícola y ganadera mundial para los próximos 10 años</a:t>
            </a:r>
            <a:endParaRPr lang="es-ES" sz="2800" b="1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7504" y="1814621"/>
            <a:ext cx="8748464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Se prevé que en la próxima década la producción ganadera y de biocombustibles crezca a una tasa superior a la producción de granos. </a:t>
            </a: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E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Cambiará la producción agrícola mundial.</a:t>
            </a: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E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Crecerá la producción de cereales secundarios </a:t>
            </a:r>
            <a:r>
              <a:rPr lang="es-E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(maíz, </a:t>
            </a:r>
            <a:r>
              <a:rPr lang="es-E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sorgo,etc</a:t>
            </a:r>
            <a:r>
              <a:rPr lang="es-E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.) </a:t>
            </a:r>
            <a:r>
              <a:rPr lang="es-E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y las semillas oleaginosas</a:t>
            </a:r>
            <a:r>
              <a:rPr lang="es-E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, a los efectos de satisfacer una creciente demanda de piensos (alimentación animal) y biocombustibles, </a:t>
            </a:r>
            <a:r>
              <a:rPr lang="es-E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y a expensas de cultivos alimenticios básicos incluyendo el trigo y el arroz. </a:t>
            </a:r>
            <a:endParaRPr lang="es-AR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AR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5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/>
            </a:r>
            <a:b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Proyección de la Producción de Granos de Argentina para el año 2019/2020. </a:t>
            </a:r>
            <a:b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43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/>
            </a:r>
            <a:br>
              <a:rPr lang="es-MX" sz="43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Efecto probable sobre el flujo de camiones en el Gran Rosario, donde se despacha el 78% de los granos, harinas, aceites y biodiesel que exporta Argentina</a:t>
            </a:r>
            <a:endParaRPr lang="es-AR" sz="31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Batang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86435"/>
            <a:ext cx="9144000" cy="1077218"/>
          </a:xfr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AR" sz="3200" dirty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  <a:cs typeface="+mn-cs"/>
              </a:rPr>
              <a:t>Producción Argentina de </a:t>
            </a:r>
            <a:r>
              <a:rPr lang="es-AR" sz="32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  <a:cs typeface="+mn-cs"/>
              </a:rPr>
              <a:t>Granos </a:t>
            </a:r>
            <a:br>
              <a:rPr lang="es-AR" sz="32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  <a:cs typeface="+mn-cs"/>
              </a:rPr>
            </a:br>
            <a:r>
              <a:rPr lang="es-AR" sz="32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  <a:cs typeface="+mn-cs"/>
              </a:rPr>
              <a:t>Proyección </a:t>
            </a:r>
            <a:r>
              <a:rPr lang="es-AR" sz="24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  <a:cs typeface="+mn-cs"/>
              </a:rPr>
              <a:t>ERAMA (Fundación INAI) Vs. PEA</a:t>
            </a:r>
            <a:endParaRPr lang="es-AR" sz="3200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  <a:ea typeface="ＭＳ Ｐゴシック" pitchFamily="28" charset="-128"/>
              <a:cs typeface="+mn-cs"/>
            </a:endParaRPr>
          </a:p>
        </p:txBody>
      </p:sp>
      <p:pic>
        <p:nvPicPr>
          <p:cNvPr id="12290" name="Gráfico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5725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5496" y="5229200"/>
            <a:ext cx="9001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s-AR" u="sng" dirty="0" smtClean="0">
                <a:solidFill>
                  <a:schemeClr val="accent4"/>
                </a:solidFill>
              </a:rPr>
              <a:t>Plan Estratégico Alimentario (PEA)</a:t>
            </a:r>
            <a:r>
              <a:rPr lang="es-AR" dirty="0" smtClean="0">
                <a:solidFill>
                  <a:schemeClr val="accent4"/>
                </a:solidFill>
              </a:rPr>
              <a:t>: </a:t>
            </a:r>
            <a:r>
              <a:rPr lang="es-AR" dirty="0"/>
              <a:t>es una meta que establece un futuro deseado y posible. </a:t>
            </a:r>
            <a:endParaRPr lang="es-AR" dirty="0" smtClean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s-AR" u="sng" dirty="0">
                <a:solidFill>
                  <a:schemeClr val="accent4"/>
                </a:solidFill>
              </a:rPr>
              <a:t>Escenario de Referencia Agroindustrial Mundial y Argentino (</a:t>
            </a:r>
            <a:r>
              <a:rPr lang="es-AR" u="sng" dirty="0" err="1">
                <a:solidFill>
                  <a:schemeClr val="accent4"/>
                </a:solidFill>
              </a:rPr>
              <a:t>ERAMA</a:t>
            </a:r>
            <a:r>
              <a:rPr lang="es-AR" u="sng" dirty="0">
                <a:solidFill>
                  <a:schemeClr val="accent4"/>
                </a:solidFill>
              </a:rPr>
              <a:t>)</a:t>
            </a:r>
            <a:r>
              <a:rPr lang="es-AR" dirty="0">
                <a:solidFill>
                  <a:schemeClr val="accent4"/>
                </a:solidFill>
              </a:rPr>
              <a:t>: </a:t>
            </a:r>
            <a:r>
              <a:rPr lang="es-AR" dirty="0"/>
              <a:t>es </a:t>
            </a:r>
            <a:r>
              <a:rPr lang="es-AR" dirty="0" smtClean="0"/>
              <a:t>una proyección condicionada </a:t>
            </a:r>
            <a:r>
              <a:rPr lang="es-AR" dirty="0"/>
              <a:t>al supuesto de </a:t>
            </a:r>
            <a:r>
              <a:rPr lang="es-AR" u="sng" dirty="0"/>
              <a:t>continuación</a:t>
            </a:r>
            <a:r>
              <a:rPr lang="es-AR" dirty="0"/>
              <a:t>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12473" y="1268760"/>
            <a:ext cx="2448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 smtClean="0"/>
              <a:t>En </a:t>
            </a:r>
            <a:r>
              <a:rPr lang="es-AR" sz="1400" dirty="0"/>
              <a:t>millones de toneladas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62744" y="4831428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u="sng" dirty="0" smtClean="0"/>
              <a:t>Fuente</a:t>
            </a:r>
            <a:r>
              <a:rPr lang="es-MX" sz="1200" dirty="0" smtClean="0"/>
              <a:t>: Fundación </a:t>
            </a:r>
            <a:r>
              <a:rPr lang="es-MX" sz="1200" dirty="0" err="1" smtClean="0"/>
              <a:t>INAI</a:t>
            </a:r>
            <a:r>
              <a:rPr lang="es-MX" sz="1200" dirty="0" smtClean="0"/>
              <a:t>.</a:t>
            </a:r>
            <a:endParaRPr lang="es-AR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05" y="6608385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u="sng" dirty="0" smtClean="0"/>
              <a:t>Nota</a:t>
            </a:r>
            <a:r>
              <a:rPr lang="es-MX" sz="1200" dirty="0" smtClean="0"/>
              <a:t>: Histórico hasta 2013/2014; proyecciones </a:t>
            </a:r>
            <a:r>
              <a:rPr lang="es-MX" sz="1200" dirty="0" err="1" smtClean="0"/>
              <a:t>ERAMA</a:t>
            </a:r>
            <a:r>
              <a:rPr lang="es-MX" sz="1200" dirty="0" smtClean="0"/>
              <a:t> desde 2014/2015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7185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11110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¿Como serían los despachos de exportación desde los Puertos Argentinos? </a:t>
            </a:r>
            <a:br>
              <a:rPr lang="es-MX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/>
            </a:r>
            <a:br>
              <a:rPr lang="es-MX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/>
            </a:r>
            <a:br>
              <a:rPr lang="es-MX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/>
            </a:r>
            <a:b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43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/>
            </a:r>
            <a:br>
              <a:rPr lang="es-MX" sz="43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/>
            </a:r>
            <a:b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43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/>
            </a:r>
            <a:br>
              <a:rPr lang="es-MX" sz="43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/>
            </a:r>
            <a:b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/>
            </a:r>
            <a:b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r>
              <a:rPr lang="es-MX" sz="2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/>
            </a:r>
            <a:br>
              <a:rPr lang="es-MX" sz="2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</a:br>
            <a:endParaRPr lang="es-AR" sz="27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Batang" pitchFamily="18" charset="-127"/>
              <a:cs typeface="Calibri" pitchFamily="34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8" y="1772816"/>
            <a:ext cx="839032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7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86435"/>
            <a:ext cx="9144000" cy="1077218"/>
          </a:xfr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AR" sz="32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ea typeface="ＭＳ Ｐゴシック" pitchFamily="28" charset="-128"/>
                <a:cs typeface="+mn-cs"/>
              </a:rPr>
              <a:t>Cantidad de camiones que ingresarían al Gran Rosario con granos según proyección ERAMA y PEA. </a:t>
            </a:r>
            <a:endParaRPr lang="es-AR" sz="3200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  <a:ea typeface="ＭＳ Ｐゴシック" pitchFamily="28" charset="-128"/>
              <a:cs typeface="+mn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484785"/>
            <a:ext cx="9038189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5496" y="4581128"/>
            <a:ext cx="900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1200"/>
              </a:spcAft>
              <a:buFont typeface="Arial" pitchFamily="34" charset="0"/>
              <a:buChar char="•"/>
            </a:pPr>
            <a:r>
              <a:rPr lang="es-AR" b="1" dirty="0" smtClean="0">
                <a:solidFill>
                  <a:srgbClr val="C00000"/>
                </a:solidFill>
              </a:rPr>
              <a:t>Hoy circulan por el Gran Rosario 1.500.000 camiones (ida solamente) por año para transportar granos a las fábricas y terminales portuarias. </a:t>
            </a:r>
          </a:p>
          <a:p>
            <a:pPr marL="285750" indent="-285750" algn="ctr">
              <a:spcAft>
                <a:spcPts val="1200"/>
              </a:spcAft>
              <a:buFont typeface="Arial" pitchFamily="34" charset="0"/>
              <a:buChar char="•"/>
            </a:pPr>
            <a:r>
              <a:rPr lang="es-ES" b="1" dirty="0" smtClean="0">
                <a:solidFill>
                  <a:srgbClr val="C00000"/>
                </a:solidFill>
              </a:rPr>
              <a:t>Si la producción argentina de granos llega a 125 millones de toneladas, circularían cerca de 1,8 millones de camiones. </a:t>
            </a:r>
          </a:p>
          <a:p>
            <a:pPr marL="285750" indent="-285750" algn="ctr">
              <a:spcAft>
                <a:spcPts val="1200"/>
              </a:spcAft>
              <a:buFont typeface="Arial" pitchFamily="34" charset="0"/>
              <a:buChar char="•"/>
            </a:pPr>
            <a:r>
              <a:rPr lang="es-ES" b="1" dirty="0" smtClean="0">
                <a:solidFill>
                  <a:srgbClr val="C00000"/>
                </a:solidFill>
              </a:rPr>
              <a:t>Si la producción alcanzara los 154 millones de tn.de granos, cerca de 2,3 millones de camiones ingresarán al Gran Rosario (ida solamente)</a:t>
            </a:r>
            <a:endParaRPr lang="es-A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9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3568" y="3593122"/>
            <a:ext cx="7772400" cy="237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  <a:t>¡Muchas gracias!</a:t>
            </a:r>
            <a:r>
              <a:rPr lang="es-ES" sz="1200" dirty="0" smtClean="0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  <a:t/>
            </a:r>
            <a:br>
              <a:rPr lang="es-ES" sz="1200" dirty="0" smtClean="0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</a:br>
            <a:r>
              <a:rPr lang="es-ES" sz="1200" dirty="0" smtClean="0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  <a:t/>
            </a:r>
            <a:br>
              <a:rPr lang="es-ES" sz="1200" dirty="0" smtClean="0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</a:b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  <a:t>Ante consultas o comentarios acerca del contenido de esta presentación, se puede dirigir a:</a:t>
            </a:r>
            <a:br>
              <a:rPr lang="es-ES" sz="2000" dirty="0" smtClean="0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</a:br>
            <a:r>
              <a:rPr lang="es-ES" sz="600" dirty="0" smtClean="0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  <a:t/>
            </a:r>
            <a:br>
              <a:rPr lang="es-ES" sz="600" dirty="0" smtClean="0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</a:br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  <a:cs typeface="Calibri" pitchFamily="34" charset="0"/>
                <a:hlinkClick r:id="rId3"/>
              </a:rPr>
              <a:t>jcalzada@bcr.com.ar</a:t>
            </a:r>
            <a:endParaRPr lang="es-ES" sz="2000" b="1" dirty="0" smtClean="0">
              <a:solidFill>
                <a:schemeClr val="accent4">
                  <a:lumMod val="75000"/>
                </a:schemeClr>
              </a:solidFill>
              <a:cs typeface="Calibri" pitchFamily="34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488499"/>
              </p:ext>
            </p:extLst>
          </p:nvPr>
        </p:nvGraphicFramePr>
        <p:xfrm>
          <a:off x="1550571" y="1034333"/>
          <a:ext cx="6062800" cy="2309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5" name="Fotografía de Photo Editor" r:id="rId4" imgW="6601746" imgH="2514286" progId="">
                  <p:embed/>
                </p:oleObj>
              </mc:Choice>
              <mc:Fallback>
                <p:oleObj name="Fotografía de Photo Editor" r:id="rId4" imgW="6601746" imgH="2514286" progId="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571" y="1034333"/>
                        <a:ext cx="6062800" cy="23090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8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7544" y="188640"/>
            <a:ext cx="8293839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0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anose="020B0604030504040204" pitchFamily="34" charset="0"/>
              </a:rPr>
              <a:t>Que espera la FAO-OCDE que suceda con los Biocombustibles para el año 2022 (2)</a:t>
            </a:r>
            <a:endParaRPr lang="es-ES" sz="3000" b="1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1488589"/>
            <a:ext cx="8748464" cy="49552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endParaRPr lang="es-AR" sz="16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lvl="0"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Los mercados de etanol </a:t>
            </a:r>
            <a:r>
              <a:rPr lang="es-AR" sz="20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seguirán liderados por Estados Unidos de América, Brasil y, en menor medida, la Unión Europea. </a:t>
            </a:r>
            <a:endParaRPr lang="es-AR" sz="20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lvl="0"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AR" sz="20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lvl="0"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Los </a:t>
            </a:r>
            <a:r>
              <a:rPr lang="es-A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mercados de </a:t>
            </a:r>
            <a:r>
              <a:rPr lang="es-AR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biodiésel</a:t>
            </a:r>
            <a:r>
              <a:rPr lang="es-A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 </a:t>
            </a:r>
            <a:r>
              <a:rPr lang="es-AR" sz="20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estarán dominados por la Unión Europea y en menor grado por Estados Unidos de América, Argentina y Brasil.</a:t>
            </a:r>
          </a:p>
          <a:p>
            <a:pPr algn="ctr" fontAlgn="base">
              <a:spcAft>
                <a:spcPct val="0"/>
              </a:spcAft>
            </a:pPr>
            <a:endParaRPr lang="es-AR" sz="20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lvl="0"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Los países exportadores más importantes </a:t>
            </a:r>
            <a:r>
              <a:rPr lang="es-AR" sz="20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seguirán siendo: Brasil, </a:t>
            </a:r>
            <a:r>
              <a:rPr lang="es-A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Argentina,</a:t>
            </a:r>
            <a:r>
              <a:rPr lang="es-AR" sz="20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 Indonesia, Malasia y Tailandia. Brasil seguirá siendo un gran consumidor de etanol en los autos </a:t>
            </a:r>
            <a:r>
              <a:rPr lang="es-AR" sz="2000" b="1" dirty="0" err="1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flex</a:t>
            </a:r>
            <a:r>
              <a:rPr lang="es-AR" sz="20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 como resultado del alza en el precio de petróleo crudo que se anticipa. </a:t>
            </a:r>
          </a:p>
          <a:p>
            <a:pPr algn="ctr" fontAlgn="base">
              <a:spcAft>
                <a:spcPct val="0"/>
              </a:spcAft>
            </a:pPr>
            <a:endParaRPr lang="es-AR" sz="20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lvl="0"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sz="20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No se espera un gran crecimiento de los biocombustibles realizados con cultivos no comestibles.</a:t>
            </a: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AR" sz="20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4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Soja- Girasol-</a:t>
            </a:r>
            <a:r>
              <a:rPr lang="es-MX" sz="43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 </a:t>
            </a:r>
            <a:r>
              <a:rPr lang="es-MX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Batang" pitchFamily="18" charset="-127"/>
                <a:cs typeface="Calibri" pitchFamily="34" charset="0"/>
              </a:rPr>
              <a:t>Maní</a:t>
            </a:r>
            <a:endParaRPr lang="es-AR" sz="43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Batang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188640"/>
            <a:ext cx="8221831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0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anose="020B0604030504040204" pitchFamily="34" charset="0"/>
              </a:rPr>
              <a:t>Que espera la FAO-OCDE que suceda con las semillas oleaginosas para el año 2023</a:t>
            </a:r>
            <a:endParaRPr lang="es-ES" sz="3000" b="1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1628800"/>
            <a:ext cx="8748464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La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producción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mundial de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semillas oleaginosas aumentará un 26%: de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402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millones de toneladas (Promedio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2011-2013)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a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507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millones de toneladas en el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2023.</a:t>
            </a:r>
          </a:p>
          <a:p>
            <a:pPr algn="ctr" fontAlgn="base">
              <a:spcAft>
                <a:spcPct val="0"/>
              </a:spcAft>
            </a:pP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 </a:t>
            </a:r>
            <a:endParaRPr lang="es-AR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La mayor rentabilidad de las semillas oleaginosas respecto de los cereales secundarios, favorecerá la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asignación de la tierra en favor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de las semillas oleaginosas.</a:t>
            </a: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AR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Con </a:t>
            </a:r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93% de las exportaciones mundiales en 2022, el continente americano será el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mayor proveedor de </a:t>
            </a:r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semillas oleaginosas del mundo (USA, Brasil y Argentina). </a:t>
            </a: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s-MX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China tendrá el 25% de molienda mundial de semillas oleaginosas: 113 millones de </a:t>
            </a:r>
            <a:r>
              <a:rPr lang="es-MX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tn</a:t>
            </a: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. sobre 447.</a:t>
            </a:r>
          </a:p>
          <a:p>
            <a:pPr algn="ctr" fontAlgn="base">
              <a:spcAft>
                <a:spcPct val="0"/>
              </a:spcAft>
            </a:pPr>
            <a:endParaRPr lang="es-AR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indent="-342900" algn="ctr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Se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espera que China consolide aún más su posición como el principal importador de semillas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oleaginosas: Pasaría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de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69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millones de toneladas importadas en el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2013-2014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a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81 </a:t>
            </a:r>
            <a:r>
              <a:rPr lang="es-A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millones de toneladas en el </a:t>
            </a:r>
            <a:r>
              <a:rPr lang="es-A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2023.</a:t>
            </a:r>
            <a:endParaRPr lang="es-AR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5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20278" y="187640"/>
            <a:ext cx="822183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4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anose="020B0604030504040204" pitchFamily="34" charset="0"/>
              </a:rPr>
              <a:t>Pero se estaría desacelerando el crecimiento de las importaciones de soja de China: 81 millones en el 2023. </a:t>
            </a:r>
            <a:endParaRPr lang="es-ES" sz="2400" b="1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05" y="1283839"/>
            <a:ext cx="5330775" cy="535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097760" y="2946648"/>
            <a:ext cx="914400" cy="1943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5076056" y="6165304"/>
            <a:ext cx="914400" cy="1943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56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5536" y="260648"/>
            <a:ext cx="8509863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b="1" dirty="0" smtClean="0">
                <a:solidFill>
                  <a:srgbClr val="002060"/>
                </a:solidFill>
                <a:latin typeface="Tahoma" pitchFamily="34" charset="0"/>
                <a:cs typeface="Tahoma" panose="020B0604030504040204" pitchFamily="34" charset="0"/>
              </a:rPr>
              <a:t>¿Que dice el último informe 2014 de la FAO-OCDE sobre el precio de la soja y las oleaginosas?</a:t>
            </a:r>
            <a:endParaRPr lang="es-ES" sz="2800" b="1" dirty="0">
              <a:solidFill>
                <a:srgbClr val="002060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4227" y="1617762"/>
            <a:ext cx="8748464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algn="ctr"/>
            <a:r>
              <a:rPr lang="es-E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“Los precios agrícolas se reducirán durante uno o dos años más (2015 y 2016), para luego estabilizarse en niveles que aunque por encima del período anterior a 2008, quedarán muy por debajo de los máximos vistos recientemente”</a:t>
            </a:r>
          </a:p>
        </p:txBody>
      </p:sp>
    </p:spTree>
    <p:extLst>
      <p:ext uri="{BB962C8B-B14F-4D97-AF65-F5344CB8AC3E}">
        <p14:creationId xmlns:p14="http://schemas.microsoft.com/office/powerpoint/2010/main" val="3485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188640"/>
            <a:ext cx="822183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4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anose="020B0604030504040204" pitchFamily="34" charset="0"/>
              </a:rPr>
              <a:t>Según la FAO-OCDE en el último informe 2014, los precios nominales podrían llegar a ser estos:  </a:t>
            </a:r>
            <a:endParaRPr lang="es-ES" sz="2400" b="1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80" y="1019637"/>
            <a:ext cx="5420308" cy="575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500430" y="4221088"/>
            <a:ext cx="783538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3491880" y="2852936"/>
            <a:ext cx="783538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Elipse"/>
          <p:cNvSpPr/>
          <p:nvPr/>
        </p:nvSpPr>
        <p:spPr>
          <a:xfrm>
            <a:off x="3419872" y="3234680"/>
            <a:ext cx="914400" cy="66251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89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2885</TotalTime>
  <Words>3872</Words>
  <Application>Microsoft Office PowerPoint</Application>
  <PresentationFormat>Presentación en pantalla (4:3)</PresentationFormat>
  <Paragraphs>1661</Paragraphs>
  <Slides>45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2" baseType="lpstr">
      <vt:lpstr>Tema de Office</vt:lpstr>
      <vt:lpstr>7_Tema de Office</vt:lpstr>
      <vt:lpstr>8_Tema de Office</vt:lpstr>
      <vt:lpstr>9_Tema de Office</vt:lpstr>
      <vt:lpstr>10_Tema de Office</vt:lpstr>
      <vt:lpstr>11_Tema de Office</vt:lpstr>
      <vt:lpstr>Fotografía de Photo Editor</vt:lpstr>
      <vt:lpstr>Proyecciones de la Producción Agroindustrial Argentina  IX Encuentro Argentino de Transporte Fluvial </vt:lpstr>
      <vt:lpstr>Objetivo de la presentación:  a) Intentaremos analizar como evolucionará la producción y las exportaciones agroindustriales de Argentina hacia los años 2022/2023.   b) Luego veremos como puede llegar a impactar en el Transporte de cargas internacionales de la República Argentina y en los flujos de transporte del Gran Rosario.  c) Los productos que analizaremos serán:  Soja, Girasol, Maní, Trigo y Maíz. Biodiesel y etanol Azúcar y Algodón. Carne Bovina, aviar y porcina. Leche cruda bovina, leche en polvo, manteca, queso y otros.</vt:lpstr>
      <vt:lpstr>Que fuentes utilizaremos para las proyecciones:  a) ERAMA. Fundación INAI.  “Escenario de Referencia Agroindustrial Mundial y Argentino” del Instituto para las Negociaciones Agrícolas Internacionales.  Supuesto: “Escenario continuación”.  b) Perspectivas agrícolas hacia el 2022/2023. OCDE-FAO (OCDE: Organización para la Cooperación y el Desarrollo Económico) y (FAO: Organización de las Naciones Unidas para la Alimentación y la Agricultura).  </vt:lpstr>
      <vt:lpstr>Presentación de PowerPoint</vt:lpstr>
      <vt:lpstr>Soja- Girasol- Maní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Cereales: trigo, maíz, cebada, sorgo y arroz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Biocombustibles: biodiesel y etanol  Cultivos industriales: azúcar y algodón.</vt:lpstr>
      <vt:lpstr>Presentación de PowerPoint</vt:lpstr>
      <vt:lpstr>Presentación de PowerPoint</vt:lpstr>
      <vt:lpstr>Presentación de PowerPoint</vt:lpstr>
      <vt:lpstr>Cadena de valor de la carne: vacuna, aviar y porcina. </vt:lpstr>
      <vt:lpstr>Presentación de PowerPoint</vt:lpstr>
      <vt:lpstr>Presentación de PowerPoint</vt:lpstr>
      <vt:lpstr>La FAO estima que los precios nominales de la carne vacuna se mantendrán estables para el 2022 En cambio, crecerán de manera importante los  precios de la carne de cerdo y pollo. </vt:lpstr>
      <vt:lpstr>Presentación de PowerPoint</vt:lpstr>
      <vt:lpstr>Cadena de valor de la leche.</vt:lpstr>
      <vt:lpstr>Presentación de PowerPoint</vt:lpstr>
      <vt:lpstr>Presentación de PowerPoint</vt:lpstr>
      <vt:lpstr>Proyección de las exportaciones argentinas hacia el 2022.</vt:lpstr>
      <vt:lpstr>Presentación de PowerPoint</vt:lpstr>
      <vt:lpstr>Presentación de PowerPoint</vt:lpstr>
      <vt:lpstr>Presentación de PowerPoint</vt:lpstr>
      <vt:lpstr>Presentación de PowerPoint</vt:lpstr>
      <vt:lpstr>Las mayores exportaciones agroindustriales argentinas para el 2022: ¿Qué impacto tendrían en el transporte marítimo? </vt:lpstr>
      <vt:lpstr>Si se confirman las estimaciones del ERAMA, entre el 2013 y el 2022:   Crecería un 26% aproximadamente la demanda de buques para despachar aceites y biocombustibles argentinos.  Crecería un 19% aproximadamente la demanda de buques para despachar granos, harinas, algodón y azúcar.  Aumentaría un 169% la demanda de contenedores para despachar carnes, principalmente aviar.  Aumentaría un 48% la demanda de contenedores para despachar lácteos. </vt:lpstr>
      <vt:lpstr>Presentación de PowerPoint</vt:lpstr>
      <vt:lpstr>Presentación de PowerPoint</vt:lpstr>
      <vt:lpstr> Proyección de la Producción de Granos de Argentina para el año 2019/2020.   Efecto probable sobre el flujo de camiones en el Gran Rosario, donde se despacha el 78% de los granos, harinas, aceites y biodiesel que exporta Argentina</vt:lpstr>
      <vt:lpstr>Producción Argentina de Granos  Proyección ERAMA (Fundación INAI) Vs. PEA</vt:lpstr>
      <vt:lpstr>¿Como serían los despachos de exportación desde los Puertos Argentinos?           </vt:lpstr>
      <vt:lpstr>Cantidad de camiones que ingresarían al Gran Rosario con granos según proyección ERAMA y PEA. </vt:lpstr>
      <vt:lpstr>Presentación de PowerPoint</vt:lpstr>
      <vt:lpstr>Presentación de PowerPoint</vt:lpstr>
    </vt:vector>
  </TitlesOfParts>
  <Company>Bolsa de Comercio de Rosario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para Congreso de Transporte XXX</dc:title>
  <dc:creator>Matteo Florencia - BCR</dc:creator>
  <cp:lastModifiedBy>jcalzada</cp:lastModifiedBy>
  <cp:revision>153</cp:revision>
  <cp:lastPrinted>2015-04-24T21:40:48Z</cp:lastPrinted>
  <dcterms:created xsi:type="dcterms:W3CDTF">2014-09-10T13:16:23Z</dcterms:created>
  <dcterms:modified xsi:type="dcterms:W3CDTF">2015-04-24T21:58:31Z</dcterms:modified>
</cp:coreProperties>
</file>